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62" r:id="rId3"/>
    <p:sldId id="263" r:id="rId4"/>
    <p:sldId id="385" r:id="rId5"/>
    <p:sldId id="379" r:id="rId6"/>
    <p:sldId id="427" r:id="rId7"/>
    <p:sldId id="429" r:id="rId8"/>
    <p:sldId id="488" r:id="rId9"/>
    <p:sldId id="479" r:id="rId10"/>
    <p:sldId id="480" r:id="rId11"/>
    <p:sldId id="481" r:id="rId12"/>
    <p:sldId id="489" r:id="rId13"/>
    <p:sldId id="490" r:id="rId14"/>
    <p:sldId id="431" r:id="rId15"/>
    <p:sldId id="466" r:id="rId16"/>
    <p:sldId id="467" r:id="rId17"/>
    <p:sldId id="482" r:id="rId18"/>
    <p:sldId id="483" r:id="rId19"/>
    <p:sldId id="470" r:id="rId20"/>
    <p:sldId id="472" r:id="rId21"/>
    <p:sldId id="471" r:id="rId22"/>
    <p:sldId id="473" r:id="rId23"/>
    <p:sldId id="469" r:id="rId24"/>
    <p:sldId id="478" r:id="rId25"/>
    <p:sldId id="458" r:id="rId26"/>
    <p:sldId id="460" r:id="rId27"/>
    <p:sldId id="461" r:id="rId28"/>
    <p:sldId id="462" r:id="rId29"/>
    <p:sldId id="463" r:id="rId30"/>
    <p:sldId id="475" r:id="rId31"/>
    <p:sldId id="477" r:id="rId32"/>
    <p:sldId id="474" r:id="rId33"/>
    <p:sldId id="485" r:id="rId34"/>
    <p:sldId id="486" r:id="rId35"/>
    <p:sldId id="452" r:id="rId36"/>
    <p:sldId id="459" r:id="rId37"/>
    <p:sldId id="441" r:id="rId38"/>
    <p:sldId id="442" r:id="rId39"/>
    <p:sldId id="435" r:id="rId40"/>
    <p:sldId id="415" r:id="rId41"/>
    <p:sldId id="418" r:id="rId42"/>
    <p:sldId id="419" r:id="rId43"/>
    <p:sldId id="414" r:id="rId44"/>
    <p:sldId id="434" r:id="rId45"/>
    <p:sldId id="422" r:id="rId46"/>
    <p:sldId id="420" r:id="rId47"/>
    <p:sldId id="421" r:id="rId48"/>
    <p:sldId id="265" r:id="rId49"/>
    <p:sldId id="266" r:id="rId50"/>
    <p:sldId id="267" r:id="rId51"/>
    <p:sldId id="445" r:id="rId52"/>
    <p:sldId id="273" r:id="rId53"/>
    <p:sldId id="402" r:id="rId54"/>
    <p:sldId id="438" r:id="rId55"/>
    <p:sldId id="440" r:id="rId56"/>
    <p:sldId id="43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434" autoAdjust="0"/>
  </p:normalViewPr>
  <p:slideViewPr>
    <p:cSldViewPr snapToGrid="0">
      <p:cViewPr varScale="1">
        <p:scale>
          <a:sx n="86" d="100"/>
          <a:sy n="86" d="100"/>
        </p:scale>
        <p:origin x="138"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0A81F-9DA6-4091-8532-6B45563EB7FC}"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4B4AC-FD0C-490A-B27D-E41F862E23CC}" type="slidenum">
              <a:rPr lang="en-US" smtClean="0"/>
              <a:t>‹#›</a:t>
            </a:fld>
            <a:endParaRPr lang="en-US"/>
          </a:p>
        </p:txBody>
      </p:sp>
    </p:spTree>
    <p:extLst>
      <p:ext uri="{BB962C8B-B14F-4D97-AF65-F5344CB8AC3E}">
        <p14:creationId xmlns:p14="http://schemas.microsoft.com/office/powerpoint/2010/main" val="2454623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51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186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62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49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99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125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9733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74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389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7979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31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034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47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819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64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15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67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51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362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2D63B-C520-477F-A6A5-47C7F8E931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E82C200-1443-4DC4-A8C5-1FF5EEFC5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051A650-E682-4BA5-96E2-CE5FA2CA1DE1}"/>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5" name="Footer Placeholder 4">
            <a:extLst>
              <a:ext uri="{FF2B5EF4-FFF2-40B4-BE49-F238E27FC236}">
                <a16:creationId xmlns:a16="http://schemas.microsoft.com/office/drawing/2014/main" xmlns="" id="{91B23AE1-BA79-470E-80FC-8F7C1A2E5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3C3671C-F6C5-4AAB-8007-56E74358184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411820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95548B-3715-4248-AE76-4399D289AE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E5B2AD5-B299-4DE6-A406-DFCAC2271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730028D-3054-4891-BA20-89EFDEAFD343}"/>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5" name="Footer Placeholder 4">
            <a:extLst>
              <a:ext uri="{FF2B5EF4-FFF2-40B4-BE49-F238E27FC236}">
                <a16:creationId xmlns:a16="http://schemas.microsoft.com/office/drawing/2014/main" xmlns="" id="{680D9F9D-E58B-4F21-BCD6-226BD11D1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C9DFA4C-F79E-498F-8DAA-116A2AC86FD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98620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D2E0C50-23E3-4FA0-987F-C190668F8E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DA83E88-477F-4CAC-B77A-15E9944938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CCBA6E9-7346-486E-8818-4349F11A3711}"/>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5" name="Footer Placeholder 4">
            <a:extLst>
              <a:ext uri="{FF2B5EF4-FFF2-40B4-BE49-F238E27FC236}">
                <a16:creationId xmlns:a16="http://schemas.microsoft.com/office/drawing/2014/main" xmlns="" id="{BD046DB2-AD44-4FCC-BDB1-8D657820C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216D862-215B-4247-ACB1-AA7E45EEEC6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0406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827D1D-D3BB-4F2F-BA30-D679DDCCFF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669AC80-BE2E-4561-A5CE-F184DA1C97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3B02686-8BE4-4475-BD49-07A0CCEA6953}"/>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5" name="Footer Placeholder 4">
            <a:extLst>
              <a:ext uri="{FF2B5EF4-FFF2-40B4-BE49-F238E27FC236}">
                <a16:creationId xmlns:a16="http://schemas.microsoft.com/office/drawing/2014/main" xmlns="" id="{89578FF8-489B-48D6-BADA-A0441FB0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EF7300E-7340-4B3C-BCE3-0F3A5F1BB21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27435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CD4501-4923-420B-B8B5-4B76A65610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2274F98-FA3C-41B0-B343-72E09E515B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CC94E93-DB3C-4EAD-B29E-ABB957F43CC7}"/>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5" name="Footer Placeholder 4">
            <a:extLst>
              <a:ext uri="{FF2B5EF4-FFF2-40B4-BE49-F238E27FC236}">
                <a16:creationId xmlns:a16="http://schemas.microsoft.com/office/drawing/2014/main" xmlns="" id="{8F16B2D0-17CD-4CBF-83C4-83673B2F9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4ED548B-3052-4B62-9BDC-E0DD5EC9AC7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53243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F7B46-4F6D-452D-9340-090CA9F373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095D2E0-E825-4D7F-B2CC-AE9775E36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8123B4-99CE-4FC6-AB38-B6145C7E8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EB74D64-666E-4BC6-9F4E-46DB9CECB2CC}"/>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6" name="Footer Placeholder 5">
            <a:extLst>
              <a:ext uri="{FF2B5EF4-FFF2-40B4-BE49-F238E27FC236}">
                <a16:creationId xmlns:a16="http://schemas.microsoft.com/office/drawing/2014/main" xmlns="" id="{107AAAA5-351D-4310-8FE2-66AAB673F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56810A9-730D-4080-B5EE-167AB4E6D084}"/>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25434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81A19B-0E66-4BCD-92B5-FEF2B1B2C4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48AFD19-7A8D-4CFD-AB7E-2FAD9EB56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78D9780-82D8-4822-8CB7-CF5F3C841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9DD394-8712-4986-9968-A65CEFD9C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FFFD018-8C6F-4F38-8534-651CE4A7C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567B799-E3CD-49C5-AD89-2DB9C233881F}"/>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8" name="Footer Placeholder 7">
            <a:extLst>
              <a:ext uri="{FF2B5EF4-FFF2-40B4-BE49-F238E27FC236}">
                <a16:creationId xmlns:a16="http://schemas.microsoft.com/office/drawing/2014/main" xmlns="" id="{16DCB9CF-83A3-4BBF-91C2-D046FB921C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7814536-3CF9-45DC-A54A-72E80F93538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0315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8813E5-4ADF-47C9-A60C-BC9DFD540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BBEFD45-9482-4861-9580-3DDF5962E967}"/>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4" name="Footer Placeholder 3">
            <a:extLst>
              <a:ext uri="{FF2B5EF4-FFF2-40B4-BE49-F238E27FC236}">
                <a16:creationId xmlns:a16="http://schemas.microsoft.com/office/drawing/2014/main" xmlns="" id="{06532E86-5F39-49F6-A732-07378BBF0F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1281CA6-E407-4404-89EF-34C3469B5307}"/>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287444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7B19EA8-EA76-48CA-9866-C37372E01BE9}"/>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3" name="Footer Placeholder 2">
            <a:extLst>
              <a:ext uri="{FF2B5EF4-FFF2-40B4-BE49-F238E27FC236}">
                <a16:creationId xmlns:a16="http://schemas.microsoft.com/office/drawing/2014/main" xmlns="" id="{55E1A258-F248-4BBF-AC59-2F8404F899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98CE250-CAAA-4BAB-94EC-DE5B4F5C05E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82171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624ED-5580-4583-AEE3-983EDE230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B0AB2686-B7AF-4A7D-95C6-879F78588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FDE4DC8-A640-4DB6-A6D7-1565AEB7D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840348B-FD4F-4FBF-B8FD-56CEE38F0433}"/>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6" name="Footer Placeholder 5">
            <a:extLst>
              <a:ext uri="{FF2B5EF4-FFF2-40B4-BE49-F238E27FC236}">
                <a16:creationId xmlns:a16="http://schemas.microsoft.com/office/drawing/2014/main" xmlns="" id="{F93BE068-7643-4464-9460-10AE99645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8F03B4E-3E7F-4EAB-8A4B-9BFAAD60F3CD}"/>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69242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00DE58-A09C-497B-BB95-2D69CF53D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DEB0055-FC07-448F-A394-114593B4E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CDAD5E5-3A46-46FB-83DB-0520A2C22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4ADC90F-D79C-4855-B9E1-984BC22AB767}"/>
              </a:ext>
            </a:extLst>
          </p:cNvPr>
          <p:cNvSpPr>
            <a:spLocks noGrp="1"/>
          </p:cNvSpPr>
          <p:nvPr>
            <p:ph type="dt" sz="half" idx="10"/>
          </p:nvPr>
        </p:nvSpPr>
        <p:spPr/>
        <p:txBody>
          <a:bodyPr/>
          <a:lstStyle/>
          <a:p>
            <a:fld id="{E5FE9778-4EF8-45AD-B4CF-F4F059C726CB}" type="datetimeFigureOut">
              <a:rPr lang="en-US" smtClean="0"/>
              <a:t>1/15/2025</a:t>
            </a:fld>
            <a:endParaRPr lang="en-US"/>
          </a:p>
        </p:txBody>
      </p:sp>
      <p:sp>
        <p:nvSpPr>
          <p:cNvPr id="6" name="Footer Placeholder 5">
            <a:extLst>
              <a:ext uri="{FF2B5EF4-FFF2-40B4-BE49-F238E27FC236}">
                <a16:creationId xmlns:a16="http://schemas.microsoft.com/office/drawing/2014/main" xmlns="" id="{25E2EA74-7C08-4DD4-970D-EEBEF1D4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637F740-61A3-442A-89B3-1D42B01D73F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94045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D55BBE7-C55C-4BB7-93EC-518B9DD94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D8134E9-19A7-409F-9388-EE49C0A72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C787675-9388-4A67-BFFF-E6F22DA84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E9778-4EF8-45AD-B4CF-F4F059C726CB}" type="datetimeFigureOut">
              <a:rPr lang="en-US" smtClean="0"/>
              <a:t>1/15/2025</a:t>
            </a:fld>
            <a:endParaRPr lang="en-US"/>
          </a:p>
        </p:txBody>
      </p:sp>
      <p:sp>
        <p:nvSpPr>
          <p:cNvPr id="5" name="Footer Placeholder 4">
            <a:extLst>
              <a:ext uri="{FF2B5EF4-FFF2-40B4-BE49-F238E27FC236}">
                <a16:creationId xmlns:a16="http://schemas.microsoft.com/office/drawing/2014/main" xmlns="" id="{760DAC7A-BAAA-4E7D-B03A-88021B523E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CD56D12-1E17-4342-B694-9FC3ACD844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40E19-C93F-43F6-800D-8C1C9D4C5DEF}" type="slidenum">
              <a:rPr lang="en-US" smtClean="0"/>
              <a:t>‹#›</a:t>
            </a:fld>
            <a:endParaRPr lang="en-US"/>
          </a:p>
        </p:txBody>
      </p:sp>
    </p:spTree>
    <p:extLst>
      <p:ext uri="{BB962C8B-B14F-4D97-AF65-F5344CB8AC3E}">
        <p14:creationId xmlns:p14="http://schemas.microsoft.com/office/powerpoint/2010/main" val="351715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gif"/><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Digital_computer" TargetMode="External"/><Relationship Id="rId13" Type="http://schemas.openxmlformats.org/officeDocument/2006/relationships/hyperlink" Target="https://en.wikipedia.org/wiki/Control_system" TargetMode="External"/><Relationship Id="rId3" Type="http://schemas.openxmlformats.org/officeDocument/2006/relationships/hyperlink" Target="https://en.wikipedia.org/wiki/Electrical_network" TargetMode="External"/><Relationship Id="rId7" Type="http://schemas.openxmlformats.org/officeDocument/2006/relationships/hyperlink" Target="https://en.wikipedia.org/wiki/Scientific_modelling" TargetMode="External"/><Relationship Id="rId12" Type="http://schemas.openxmlformats.org/officeDocument/2006/relationships/hyperlink" Target="https://en.wikipedia.org/wiki/Aircraft" TargetMode="External"/><Relationship Id="rId2" Type="http://schemas.openxmlformats.org/officeDocument/2006/relationships/hyperlink" Target="https://en.wikipedia.org/wiki/Computer" TargetMode="External"/><Relationship Id="rId16" Type="http://schemas.openxmlformats.org/officeDocument/2006/relationships/hyperlink" Target="https://en.wikipedia.org/wiki/Cambridge_Museum_of_Technology" TargetMode="External"/><Relationship Id="rId1" Type="http://schemas.openxmlformats.org/officeDocument/2006/relationships/slideLayout" Target="../slideLayouts/slideLayout2.xml"/><Relationship Id="rId6" Type="http://schemas.openxmlformats.org/officeDocument/2006/relationships/hyperlink" Target="https://en.wikipedia.org/wiki/Analog_signal" TargetMode="External"/><Relationship Id="rId11" Type="http://schemas.openxmlformats.org/officeDocument/2006/relationships/hyperlink" Target="https://en.wikipedia.org/wiki/Flight_computer" TargetMode="External"/><Relationship Id="rId5" Type="http://schemas.openxmlformats.org/officeDocument/2006/relationships/hyperlink" Target="https://en.wikipedia.org/wiki/Hydraulics" TargetMode="External"/><Relationship Id="rId15" Type="http://schemas.openxmlformats.org/officeDocument/2006/relationships/hyperlink" Target="https://en.wikipedia.org/wiki/Differential_equation" TargetMode="External"/><Relationship Id="rId10" Type="http://schemas.openxmlformats.org/officeDocument/2006/relationships/hyperlink" Target="https://en.wikipedia.org/wiki/Flight_simulator" TargetMode="External"/><Relationship Id="rId4" Type="http://schemas.openxmlformats.org/officeDocument/2006/relationships/hyperlink" Target="https://en.wikipedia.org/wiki/Mechanics" TargetMode="External"/><Relationship Id="rId9" Type="http://schemas.openxmlformats.org/officeDocument/2006/relationships/hyperlink" Target="https://en.wikipedia.org/wiki/Digital_signal" TargetMode="External"/><Relationship Id="rId14" Type="http://schemas.openxmlformats.org/officeDocument/2006/relationships/image" Target="../media/image61.jpg"/></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hyperlink" Target="https://en.wikipedia.org/wiki/Von_Neumann_architecture"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5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jpg"/><Relationship Id="rId5" Type="http://schemas.openxmlformats.org/officeDocument/2006/relationships/image" Target="../media/image1.png"/><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ctrTitle"/>
          </p:nvPr>
        </p:nvSpPr>
        <p:spPr>
          <a:xfrm>
            <a:off x="1435006" y="1699846"/>
            <a:ext cx="9537796" cy="3164900"/>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0"/>
              </a:spcBef>
              <a:spcAft>
                <a:spcPts val="0"/>
              </a:spcAft>
              <a:buClr>
                <a:srgbClr val="0070C0"/>
              </a:buClr>
              <a:buSzPts val="4800"/>
              <a:buFont typeface="Calibri"/>
              <a:buNone/>
            </a:pPr>
            <a:r>
              <a:rPr lang="en-US" sz="4800" dirty="0" smtClean="0">
                <a:solidFill>
                  <a:srgbClr val="0070C0"/>
                </a:solidFill>
              </a:rPr>
              <a:t>Spring 2025-CSE332 </a:t>
            </a:r>
            <a:r>
              <a:rPr lang="en-US" sz="4800" dirty="0">
                <a:solidFill>
                  <a:srgbClr val="0070C0"/>
                </a:solidFill>
              </a:rPr>
              <a:t/>
            </a:r>
            <a:br>
              <a:rPr lang="en-US" sz="4800" dirty="0">
                <a:solidFill>
                  <a:srgbClr val="0070C0"/>
                </a:solidFill>
              </a:rPr>
            </a:br>
            <a:r>
              <a:rPr lang="en-US" sz="4800" b="1" dirty="0">
                <a:solidFill>
                  <a:srgbClr val="FF0000"/>
                </a:solidFill>
              </a:rPr>
              <a:t>Computer Organization </a:t>
            </a:r>
            <a:br>
              <a:rPr lang="en-US" sz="4800" b="1" dirty="0">
                <a:solidFill>
                  <a:srgbClr val="FF0000"/>
                </a:solidFill>
              </a:rPr>
            </a:br>
            <a:r>
              <a:rPr lang="en-US" sz="4800" b="1" dirty="0">
                <a:solidFill>
                  <a:srgbClr val="FF0000"/>
                </a:solidFill>
              </a:rPr>
              <a:t>and </a:t>
            </a:r>
            <a:br>
              <a:rPr lang="en-US" sz="4800" b="1" dirty="0">
                <a:solidFill>
                  <a:srgbClr val="FF0000"/>
                </a:solidFill>
              </a:rPr>
            </a:br>
            <a:r>
              <a:rPr lang="en-US" sz="4800" b="1" dirty="0">
                <a:solidFill>
                  <a:srgbClr val="FF0000"/>
                </a:solidFill>
              </a:rPr>
              <a:t>Architecture</a:t>
            </a:r>
            <a:endParaRPr sz="4800" b="1" i="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5"/>
          <p:cNvSpPr txBox="1">
            <a:spLocks noGrp="1"/>
          </p:cNvSpPr>
          <p:nvPr>
            <p:ph type="title"/>
          </p:nvPr>
        </p:nvSpPr>
        <p:spPr>
          <a:xfrm>
            <a:off x="123960" y="166832"/>
            <a:ext cx="3495003" cy="7047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alibri"/>
              <a:buNone/>
            </a:pPr>
            <a:r>
              <a:rPr lang="en-US" sz="2800" dirty="0">
                <a:solidFill>
                  <a:schemeClr val="accent1"/>
                </a:solidFill>
              </a:rPr>
              <a:t>Levels of Program code</a:t>
            </a:r>
            <a:endParaRPr sz="2800" dirty="0"/>
          </a:p>
        </p:txBody>
      </p:sp>
      <p:pic>
        <p:nvPicPr>
          <p:cNvPr id="675" name="Google Shape;675;p95"/>
          <p:cNvPicPr preferRelativeResize="0"/>
          <p:nvPr/>
        </p:nvPicPr>
        <p:blipFill rotWithShape="1">
          <a:blip r:embed="rId3">
            <a:alphaModFix/>
          </a:blip>
          <a:srcRect/>
          <a:stretch/>
        </p:blipFill>
        <p:spPr>
          <a:xfrm>
            <a:off x="196001" y="1004552"/>
            <a:ext cx="3090930" cy="5267460"/>
          </a:xfrm>
          <a:prstGeom prst="rect">
            <a:avLst/>
          </a:prstGeom>
          <a:noFill/>
          <a:ln>
            <a:noFill/>
          </a:ln>
        </p:spPr>
      </p:pic>
      <p:sp>
        <p:nvSpPr>
          <p:cNvPr id="8" name="Content Placeholder 2"/>
          <p:cNvSpPr>
            <a:spLocks noGrp="1"/>
          </p:cNvSpPr>
          <p:nvPr>
            <p:ph idx="1"/>
          </p:nvPr>
        </p:nvSpPr>
        <p:spPr>
          <a:xfrm>
            <a:off x="6425150" y="166833"/>
            <a:ext cx="5616596" cy="2962734"/>
          </a:xfrm>
        </p:spPr>
        <p:txBody>
          <a:bodyPr>
            <a:normAutofit/>
          </a:bodyPr>
          <a:lstStyle/>
          <a:p>
            <a:pPr algn="just"/>
            <a:r>
              <a:rPr lang="en-US" sz="2400" dirty="0" smtClean="0"/>
              <a:t>We </a:t>
            </a:r>
            <a:r>
              <a:rPr lang="en-US" sz="2400" dirty="0"/>
              <a:t>write </a:t>
            </a:r>
            <a:r>
              <a:rPr lang="en-US" sz="2400" dirty="0" smtClean="0"/>
              <a:t>programs in </a:t>
            </a:r>
            <a:r>
              <a:rPr lang="en-US" sz="2400" dirty="0"/>
              <a:t>high-level languages  without thinking about on </a:t>
            </a:r>
            <a:r>
              <a:rPr lang="en-US" sz="2400" dirty="0" smtClean="0"/>
              <a:t>what machine </a:t>
            </a:r>
            <a:r>
              <a:rPr lang="en-US" sz="2400" dirty="0"/>
              <a:t>our program will run. </a:t>
            </a:r>
            <a:endParaRPr lang="en-US" sz="2400" dirty="0" smtClean="0"/>
          </a:p>
          <a:p>
            <a:pPr algn="just"/>
            <a:r>
              <a:rPr lang="en-US" sz="2400" dirty="0" smtClean="0"/>
              <a:t>Electronics </a:t>
            </a:r>
            <a:r>
              <a:rPr lang="en-US" sz="2400" dirty="0"/>
              <a:t>of the CPU </a:t>
            </a:r>
            <a:r>
              <a:rPr lang="en-US" sz="2400" dirty="0" smtClean="0"/>
              <a:t>and computer recognize </a:t>
            </a:r>
            <a:r>
              <a:rPr lang="en-US" sz="2400" dirty="0"/>
              <a:t>binary representations of </a:t>
            </a:r>
            <a:r>
              <a:rPr lang="en-US" sz="2400" dirty="0" smtClean="0"/>
              <a:t>instructions</a:t>
            </a:r>
            <a:r>
              <a:rPr lang="en-US" sz="2400" dirty="0"/>
              <a:t>. That means each CPU has its own machine language that it understands.</a:t>
            </a:r>
          </a:p>
          <a:p>
            <a:pPr marL="0" indent="0">
              <a:buNone/>
            </a:pPr>
            <a:endParaRPr lang="en-US" sz="1800" dirty="0"/>
          </a:p>
        </p:txBody>
      </p:sp>
      <p:pic>
        <p:nvPicPr>
          <p:cNvPr id="2" name="Picture 1"/>
          <p:cNvPicPr>
            <a:picLocks noChangeAspect="1"/>
          </p:cNvPicPr>
          <p:nvPr/>
        </p:nvPicPr>
        <p:blipFill>
          <a:blip r:embed="rId4"/>
          <a:stretch>
            <a:fillRect/>
          </a:stretch>
        </p:blipFill>
        <p:spPr>
          <a:xfrm>
            <a:off x="3843134" y="128196"/>
            <a:ext cx="2606767" cy="6221484"/>
          </a:xfrm>
          <a:prstGeom prst="rect">
            <a:avLst/>
          </a:prstGeom>
        </p:spPr>
      </p:pic>
      <p:pic>
        <p:nvPicPr>
          <p:cNvPr id="11" name="Picture 10">
            <a:extLst>
              <a:ext uri="{FF2B5EF4-FFF2-40B4-BE49-F238E27FC236}">
                <a16:creationId xmlns:a16="http://schemas.microsoft.com/office/drawing/2014/main" xmlns="" id="{61CCA9D1-BA22-4047-9F2D-7790D257CCCF}"/>
              </a:ext>
            </a:extLst>
          </p:cNvPr>
          <p:cNvPicPr>
            <a:picLocks noChangeAspect="1"/>
          </p:cNvPicPr>
          <p:nvPr/>
        </p:nvPicPr>
        <p:blipFill>
          <a:blip r:embed="rId5"/>
          <a:stretch>
            <a:fillRect/>
          </a:stretch>
        </p:blipFill>
        <p:spPr>
          <a:xfrm>
            <a:off x="6981353" y="3129567"/>
            <a:ext cx="4789936" cy="3670663"/>
          </a:xfrm>
          <a:prstGeom prst="rect">
            <a:avLst/>
          </a:prstGeom>
        </p:spPr>
      </p:pic>
    </p:spTree>
    <p:extLst>
      <p:ext uri="{BB962C8B-B14F-4D97-AF65-F5344CB8AC3E}">
        <p14:creationId xmlns:p14="http://schemas.microsoft.com/office/powerpoint/2010/main" val="2241372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924" y="434706"/>
            <a:ext cx="6940639" cy="5927851"/>
          </a:xfrm>
        </p:spPr>
        <p:txBody>
          <a:bodyPr/>
          <a:lstStyle/>
          <a:p>
            <a:pPr algn="just"/>
            <a:r>
              <a:rPr lang="en-US" dirty="0"/>
              <a:t>Programs are typically written in </a:t>
            </a:r>
            <a:r>
              <a:rPr lang="en-US" dirty="0" smtClean="0"/>
              <a:t>higher-level languages </a:t>
            </a:r>
            <a:r>
              <a:rPr lang="en-US" dirty="0"/>
              <a:t>and then translated into </a:t>
            </a:r>
            <a:r>
              <a:rPr lang="en-US" dirty="0" smtClean="0"/>
              <a:t>machine language </a:t>
            </a:r>
            <a:r>
              <a:rPr lang="en-US" dirty="0"/>
              <a:t>(executable code</a:t>
            </a:r>
            <a:r>
              <a:rPr lang="en-US" dirty="0" smtClean="0"/>
              <a:t>).</a:t>
            </a:r>
          </a:p>
          <a:p>
            <a:pPr algn="just"/>
            <a:endParaRPr lang="en-US" dirty="0"/>
          </a:p>
          <a:p>
            <a:pPr algn="just"/>
            <a:r>
              <a:rPr lang="en-US" dirty="0" smtClean="0"/>
              <a:t>A </a:t>
            </a:r>
            <a:r>
              <a:rPr lang="en-US" b="1" dirty="0"/>
              <a:t>compiler </a:t>
            </a:r>
            <a:r>
              <a:rPr lang="en-US" dirty="0"/>
              <a:t>is a program that translates </a:t>
            </a:r>
            <a:r>
              <a:rPr lang="en-US" dirty="0" smtClean="0"/>
              <a:t>code written </a:t>
            </a:r>
            <a:r>
              <a:rPr lang="en-US" dirty="0"/>
              <a:t>in one language into another language</a:t>
            </a:r>
            <a:r>
              <a:rPr lang="en-US" dirty="0" smtClean="0"/>
              <a:t>.</a:t>
            </a:r>
          </a:p>
          <a:p>
            <a:pPr algn="just"/>
            <a:endParaRPr lang="en-US" dirty="0"/>
          </a:p>
          <a:p>
            <a:pPr algn="just"/>
            <a:r>
              <a:rPr lang="en-US" dirty="0" smtClean="0"/>
              <a:t>An </a:t>
            </a:r>
            <a:r>
              <a:rPr lang="en-US" b="1" dirty="0"/>
              <a:t>interpreter </a:t>
            </a:r>
            <a:r>
              <a:rPr lang="en-US" dirty="0"/>
              <a:t>translates the instructions one </a:t>
            </a:r>
            <a:r>
              <a:rPr lang="en-US" dirty="0" smtClean="0"/>
              <a:t>line at </a:t>
            </a:r>
            <a:r>
              <a:rPr lang="en-US" dirty="0"/>
              <a:t>a time into something that can be executed </a:t>
            </a:r>
            <a:r>
              <a:rPr lang="en-US" dirty="0" smtClean="0"/>
              <a:t>by the </a:t>
            </a:r>
            <a:r>
              <a:rPr lang="en-US" dirty="0"/>
              <a:t>computer’s hardware.</a:t>
            </a:r>
          </a:p>
        </p:txBody>
      </p:sp>
      <p:pic>
        <p:nvPicPr>
          <p:cNvPr id="5" name="Picture 4"/>
          <p:cNvPicPr>
            <a:picLocks noChangeAspect="1"/>
          </p:cNvPicPr>
          <p:nvPr/>
        </p:nvPicPr>
        <p:blipFill>
          <a:blip r:embed="rId2"/>
          <a:stretch>
            <a:fillRect/>
          </a:stretch>
        </p:blipFill>
        <p:spPr>
          <a:xfrm>
            <a:off x="8501019" y="70305"/>
            <a:ext cx="2806631" cy="6656651"/>
          </a:xfrm>
          <a:prstGeom prst="rect">
            <a:avLst/>
          </a:prstGeom>
        </p:spPr>
      </p:pic>
    </p:spTree>
    <p:extLst>
      <p:ext uri="{BB962C8B-B14F-4D97-AF65-F5344CB8AC3E}">
        <p14:creationId xmlns:p14="http://schemas.microsoft.com/office/powerpoint/2010/main" val="385708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Computers</a:t>
            </a:r>
            <a:endParaRPr lang="en-US" dirty="0"/>
          </a:p>
        </p:txBody>
      </p:sp>
      <p:sp>
        <p:nvSpPr>
          <p:cNvPr id="3" name="Content Placeholder 2"/>
          <p:cNvSpPr>
            <a:spLocks noGrp="1"/>
          </p:cNvSpPr>
          <p:nvPr>
            <p:ph idx="1"/>
          </p:nvPr>
        </p:nvSpPr>
        <p:spPr>
          <a:xfrm>
            <a:off x="838200" y="1825625"/>
            <a:ext cx="5194610" cy="4351338"/>
          </a:xfrm>
        </p:spPr>
        <p:txBody>
          <a:bodyPr>
            <a:normAutofit lnSpcReduction="10000"/>
          </a:bodyPr>
          <a:lstStyle/>
          <a:p>
            <a:r>
              <a:rPr lang="en-US" dirty="0" smtClean="0"/>
              <a:t>Program</a:t>
            </a:r>
          </a:p>
          <a:p>
            <a:r>
              <a:rPr lang="en-US" dirty="0" smtClean="0"/>
              <a:t>Data</a:t>
            </a:r>
          </a:p>
          <a:p>
            <a:r>
              <a:rPr lang="en-US" dirty="0" smtClean="0"/>
              <a:t>Commands</a:t>
            </a:r>
          </a:p>
          <a:p>
            <a:r>
              <a:rPr lang="en-US" dirty="0" smtClean="0"/>
              <a:t>Represented, stored, processed, transferred in Binary: </a:t>
            </a:r>
          </a:p>
          <a:p>
            <a:pPr marL="0" indent="0">
              <a:buNone/>
            </a:pPr>
            <a:r>
              <a:rPr lang="en-US" dirty="0" smtClean="0"/>
              <a:t>0  1 0  1 0 0 1 1 (logical)</a:t>
            </a:r>
          </a:p>
          <a:p>
            <a:pPr marL="0" indent="0">
              <a:buNone/>
            </a:pPr>
            <a:r>
              <a:rPr lang="en-US" dirty="0" smtClean="0"/>
              <a:t>+3V  / +5V</a:t>
            </a:r>
          </a:p>
          <a:p>
            <a:pPr>
              <a:buFontTx/>
              <a:buChar char="-"/>
            </a:pPr>
            <a:r>
              <a:rPr lang="en-US" dirty="0" smtClean="0"/>
              <a:t>3V  / -5V  /0V</a:t>
            </a:r>
          </a:p>
          <a:p>
            <a:pPr marL="0" indent="0">
              <a:buNone/>
            </a:pPr>
            <a:r>
              <a:rPr lang="en-US" dirty="0" smtClean="0"/>
              <a:t>On  / Off  switches (Transistors)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9487523"/>
              </p:ext>
            </p:extLst>
          </p:nvPr>
        </p:nvGraphicFramePr>
        <p:xfrm>
          <a:off x="6299742" y="2364058"/>
          <a:ext cx="6048375" cy="2447925"/>
        </p:xfrm>
        <a:graphic>
          <a:graphicData uri="http://schemas.openxmlformats.org/presentationml/2006/ole">
            <mc:AlternateContent xmlns:mc="http://schemas.openxmlformats.org/markup-compatibility/2006">
              <mc:Choice xmlns:v="urn:schemas-microsoft-com:vml" Requires="v">
                <p:oleObj spid="_x0000_s3080" name="Bitmap Image" r:id="rId3" imgW="6047619" imgH="2448267" progId="Paint.Picture">
                  <p:embed/>
                </p:oleObj>
              </mc:Choice>
              <mc:Fallback>
                <p:oleObj name="Bitmap Image" r:id="rId3" imgW="6047619" imgH="244826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42" y="2364058"/>
                        <a:ext cx="60483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5871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Google Shape;186;p31"/>
          <p:cNvPicPr preferRelativeResize="0"/>
          <p:nvPr/>
        </p:nvPicPr>
        <p:blipFill rotWithShape="1">
          <a:blip r:embed="rId2">
            <a:alphaModFix/>
          </a:blip>
          <a:srcRect/>
          <a:stretch/>
        </p:blipFill>
        <p:spPr>
          <a:xfrm>
            <a:off x="6334244" y="2503205"/>
            <a:ext cx="5857756" cy="4003288"/>
          </a:xfrm>
          <a:prstGeom prst="rect">
            <a:avLst/>
          </a:prstGeom>
          <a:noFill/>
          <a:ln>
            <a:noFill/>
          </a:ln>
        </p:spPr>
      </p:pic>
    </p:spTree>
    <p:extLst>
      <p:ext uri="{BB962C8B-B14F-4D97-AF65-F5344CB8AC3E}">
        <p14:creationId xmlns:p14="http://schemas.microsoft.com/office/powerpoint/2010/main" val="3239389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287" y="66652"/>
            <a:ext cx="10515600" cy="768216"/>
          </a:xfrm>
        </p:spPr>
        <p:txBody>
          <a:bodyPr>
            <a:normAutofit/>
          </a:bodyPr>
          <a:lstStyle/>
          <a:p>
            <a:r>
              <a:rPr lang="en-US" sz="3200" dirty="0" smtClean="0"/>
              <a:t>Representing computer </a:t>
            </a:r>
            <a:r>
              <a:rPr lang="en-US" sz="3200" dirty="0"/>
              <a:t>Architecture: </a:t>
            </a:r>
            <a:r>
              <a:rPr lang="en-US" sz="3200" b="1" dirty="0">
                <a:solidFill>
                  <a:srgbClr val="FF0000"/>
                </a:solidFill>
              </a:rPr>
              <a:t>Layers of abstraction</a:t>
            </a:r>
          </a:p>
        </p:txBody>
      </p:sp>
      <p:sp>
        <p:nvSpPr>
          <p:cNvPr id="3" name="Content Placeholder 2"/>
          <p:cNvSpPr>
            <a:spLocks noGrp="1"/>
          </p:cNvSpPr>
          <p:nvPr>
            <p:ph idx="1"/>
          </p:nvPr>
        </p:nvSpPr>
        <p:spPr>
          <a:xfrm>
            <a:off x="38633" y="1043189"/>
            <a:ext cx="6158013" cy="5640946"/>
          </a:xfrm>
        </p:spPr>
        <p:txBody>
          <a:bodyPr>
            <a:normAutofit/>
          </a:bodyPr>
          <a:lstStyle/>
          <a:p>
            <a:pPr lvl="1"/>
            <a:r>
              <a:rPr lang="en-US" dirty="0" smtClean="0"/>
              <a:t>Use </a:t>
            </a:r>
            <a:r>
              <a:rPr lang="en-US" dirty="0"/>
              <a:t>layers of abstraction to hide details of the </a:t>
            </a:r>
            <a:r>
              <a:rPr lang="en-US" dirty="0" smtClean="0"/>
              <a:t>computer design</a:t>
            </a:r>
            <a:r>
              <a:rPr lang="en-US" dirty="0"/>
              <a:t>.</a:t>
            </a:r>
          </a:p>
          <a:p>
            <a:pPr lvl="1"/>
            <a:r>
              <a:rPr lang="en-US" dirty="0" smtClean="0"/>
              <a:t>We </a:t>
            </a:r>
            <a:r>
              <a:rPr lang="en-US" dirty="0"/>
              <a:t>can work in any layer, not needing to know how the </a:t>
            </a:r>
            <a:r>
              <a:rPr lang="en-US" dirty="0" smtClean="0"/>
              <a:t>lower layers </a:t>
            </a:r>
            <a:r>
              <a:rPr lang="en-US" dirty="0"/>
              <a:t>work or how the current layer fits into the larger system.</a:t>
            </a:r>
          </a:p>
          <a:p>
            <a:pPr marL="1371600" lvl="3" indent="0">
              <a:buNone/>
            </a:pPr>
            <a:r>
              <a:rPr lang="en-US" sz="2000" dirty="0"/>
              <a:t>transistors</a:t>
            </a:r>
          </a:p>
          <a:p>
            <a:pPr marL="1371600" lvl="3" indent="0">
              <a:buNone/>
            </a:pPr>
            <a:r>
              <a:rPr lang="en-US" sz="2000" dirty="0"/>
              <a:t>gates</a:t>
            </a:r>
          </a:p>
          <a:p>
            <a:pPr marL="1371600" lvl="3" indent="0">
              <a:buNone/>
            </a:pPr>
            <a:r>
              <a:rPr lang="en-US" sz="2000" dirty="0"/>
              <a:t>circuits (adders, multiplexors … )</a:t>
            </a:r>
          </a:p>
          <a:p>
            <a:pPr marL="1371600" lvl="3" indent="0">
              <a:buNone/>
            </a:pPr>
            <a:r>
              <a:rPr lang="en-US" sz="2000" dirty="0"/>
              <a:t>central processing units (ALU, registers …)</a:t>
            </a:r>
          </a:p>
          <a:p>
            <a:pPr marL="1371600" lvl="3" indent="0">
              <a:buNone/>
            </a:pPr>
            <a:r>
              <a:rPr lang="en-US" sz="2000" dirty="0"/>
              <a:t>computer</a:t>
            </a:r>
          </a:p>
          <a:p>
            <a:pPr lvl="1"/>
            <a:r>
              <a:rPr lang="en-US" dirty="0" smtClean="0"/>
              <a:t>A </a:t>
            </a:r>
            <a:r>
              <a:rPr lang="en-US" dirty="0"/>
              <a:t>component at a higher abstraction layer uses components from </a:t>
            </a:r>
            <a:r>
              <a:rPr lang="en-US" dirty="0" smtClean="0"/>
              <a:t>a lower </a:t>
            </a:r>
            <a:r>
              <a:rPr lang="en-US" dirty="0"/>
              <a:t>abstraction layer without having to know the details of how it </a:t>
            </a:r>
            <a:r>
              <a:rPr lang="en-US" dirty="0" smtClean="0"/>
              <a:t>is built</a:t>
            </a:r>
            <a:r>
              <a:rPr lang="en-US" dirty="0"/>
              <a:t>.</a:t>
            </a:r>
          </a:p>
          <a:p>
            <a:pPr lvl="1"/>
            <a:r>
              <a:rPr lang="en-US" dirty="0" smtClean="0"/>
              <a:t>It </a:t>
            </a:r>
            <a:r>
              <a:rPr lang="en-US" dirty="0"/>
              <a:t>only needs to know what it does.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103" y="834868"/>
            <a:ext cx="5889897" cy="5668964"/>
          </a:xfrm>
          <a:prstGeom prst="rect">
            <a:avLst/>
          </a:prstGeom>
        </p:spPr>
      </p:pic>
    </p:spTree>
    <p:extLst>
      <p:ext uri="{BB962C8B-B14F-4D97-AF65-F5344CB8AC3E}">
        <p14:creationId xmlns:p14="http://schemas.microsoft.com/office/powerpoint/2010/main" val="2034110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4105" y="991673"/>
            <a:ext cx="7133036" cy="5643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smtClean="0"/>
              <a:t>Registers </a:t>
            </a:r>
            <a:r>
              <a:rPr lang="en-US" dirty="0" smtClean="0"/>
              <a:t>– high speed electronic storage to hold binary data currently being processed or to be processed next</a:t>
            </a:r>
          </a:p>
          <a:p>
            <a:pPr algn="just"/>
            <a:endParaRPr lang="en-US" dirty="0" smtClean="0"/>
          </a:p>
          <a:p>
            <a:pPr algn="just"/>
            <a:r>
              <a:rPr lang="en-US" b="1" dirty="0" smtClean="0"/>
              <a:t>Arithmetic Logic Unit (ALU) </a:t>
            </a:r>
            <a:r>
              <a:rPr lang="en-US" dirty="0" smtClean="0"/>
              <a:t>– </a:t>
            </a:r>
            <a:r>
              <a:rPr lang="en-US" dirty="0" smtClean="0"/>
              <a:t>Basic Arithmetic and Logical operations: only two/one data at a time. Addition, subtraction, AND, OR, Rotate bits </a:t>
            </a:r>
            <a:r>
              <a:rPr lang="en-US" dirty="0" err="1" smtClean="0"/>
              <a:t>etc</a:t>
            </a:r>
            <a:endParaRPr lang="en-US" dirty="0" smtClean="0"/>
          </a:p>
          <a:p>
            <a:pPr marL="0" indent="0" algn="just">
              <a:buNone/>
            </a:pPr>
            <a:endParaRPr lang="en-US" dirty="0" smtClean="0"/>
          </a:p>
          <a:p>
            <a:pPr algn="just"/>
            <a:r>
              <a:rPr lang="en-US" b="1" dirty="0" smtClean="0"/>
              <a:t>Control Unit </a:t>
            </a:r>
            <a:r>
              <a:rPr lang="en-US" dirty="0" smtClean="0"/>
              <a:t>– This contains the logic circuitry controlling the other parts of the CPU. </a:t>
            </a:r>
            <a:endParaRPr lang="en-US" dirty="0"/>
          </a:p>
        </p:txBody>
      </p:sp>
      <p:sp>
        <p:nvSpPr>
          <p:cNvPr id="6" name="Title 1"/>
          <p:cNvSpPr>
            <a:spLocks noGrp="1"/>
          </p:cNvSpPr>
          <p:nvPr>
            <p:ph type="title"/>
          </p:nvPr>
        </p:nvSpPr>
        <p:spPr>
          <a:xfrm>
            <a:off x="323045" y="283044"/>
            <a:ext cx="11602791" cy="549275"/>
          </a:xfrm>
        </p:spPr>
        <p:txBody>
          <a:bodyPr>
            <a:normAutofit fontScale="90000"/>
          </a:bodyPr>
          <a:lstStyle/>
          <a:p>
            <a:r>
              <a:rPr lang="en-US" b="1" dirty="0"/>
              <a:t>Components of the </a:t>
            </a:r>
            <a:r>
              <a:rPr lang="en-US" b="1" dirty="0" smtClean="0"/>
              <a:t>CPU: brain to coordinates activities </a:t>
            </a:r>
            <a:endParaRPr lang="en-US" dirty="0"/>
          </a:p>
        </p:txBody>
      </p:sp>
      <p:pic>
        <p:nvPicPr>
          <p:cNvPr id="2" name="Picture 1"/>
          <p:cNvPicPr>
            <a:picLocks noChangeAspect="1"/>
          </p:cNvPicPr>
          <p:nvPr/>
        </p:nvPicPr>
        <p:blipFill>
          <a:blip r:embed="rId2"/>
          <a:stretch>
            <a:fillRect/>
          </a:stretch>
        </p:blipFill>
        <p:spPr>
          <a:xfrm>
            <a:off x="7573257" y="1088796"/>
            <a:ext cx="4352579" cy="5240861"/>
          </a:xfrm>
          <a:prstGeom prst="rect">
            <a:avLst/>
          </a:prstGeom>
        </p:spPr>
      </p:pic>
    </p:spTree>
    <p:extLst>
      <p:ext uri="{BB962C8B-B14F-4D97-AF65-F5344CB8AC3E}">
        <p14:creationId xmlns:p14="http://schemas.microsoft.com/office/powerpoint/2010/main" val="3739931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561" y="75060"/>
            <a:ext cx="10515600" cy="762068"/>
          </a:xfrm>
        </p:spPr>
        <p:txBody>
          <a:bodyPr/>
          <a:lstStyle/>
          <a:p>
            <a:r>
              <a:rPr lang="en-US" dirty="0" smtClean="0"/>
              <a:t>CPU / Microprocessor  /  Processor</a:t>
            </a:r>
            <a:endParaRPr lang="en-US" dirty="0"/>
          </a:p>
        </p:txBody>
      </p:sp>
      <p:sp>
        <p:nvSpPr>
          <p:cNvPr id="3" name="Content Placeholder 2"/>
          <p:cNvSpPr>
            <a:spLocks noGrp="1"/>
          </p:cNvSpPr>
          <p:nvPr>
            <p:ph idx="1"/>
          </p:nvPr>
        </p:nvSpPr>
        <p:spPr>
          <a:xfrm>
            <a:off x="210891" y="837128"/>
            <a:ext cx="11884071" cy="2923503"/>
          </a:xfrm>
        </p:spPr>
        <p:txBody>
          <a:bodyPr/>
          <a:lstStyle/>
          <a:p>
            <a:pPr algn="just"/>
            <a:r>
              <a:rPr lang="en-US" dirty="0" smtClean="0"/>
              <a:t>Back </a:t>
            </a:r>
            <a:r>
              <a:rPr lang="en-US" dirty="0"/>
              <a:t>in the old days, a CPU consisted of many different separate </a:t>
            </a:r>
            <a:r>
              <a:rPr lang="en-US" dirty="0" smtClean="0"/>
              <a:t>electronic circuits or chips connected </a:t>
            </a:r>
            <a:r>
              <a:rPr lang="en-US" dirty="0"/>
              <a:t>together. So </a:t>
            </a:r>
            <a:r>
              <a:rPr lang="en-US" dirty="0" smtClean="0"/>
              <a:t>for example</a:t>
            </a:r>
            <a:r>
              <a:rPr lang="en-US" dirty="0"/>
              <a:t>, the CPU registers might be on one (or more) chips, </a:t>
            </a:r>
            <a:r>
              <a:rPr lang="en-US" dirty="0" smtClean="0"/>
              <a:t>the Arithmetic </a:t>
            </a:r>
            <a:r>
              <a:rPr lang="en-US" dirty="0"/>
              <a:t>Logic Unit might be another chip. </a:t>
            </a:r>
            <a:endParaRPr lang="en-US" dirty="0" smtClean="0"/>
          </a:p>
          <a:p>
            <a:r>
              <a:rPr lang="en-US" dirty="0" smtClean="0"/>
              <a:t>Microprocessor is an Integrated Circuit (IC) that contains all functional units of a CPU. Nowadays </a:t>
            </a:r>
            <a:r>
              <a:rPr lang="en-US" dirty="0"/>
              <a:t>all CPUs </a:t>
            </a:r>
            <a:r>
              <a:rPr lang="en-US" dirty="0" smtClean="0"/>
              <a:t>are Microprocessors</a:t>
            </a:r>
            <a:r>
              <a:rPr lang="en-US" dirty="0"/>
              <a:t>.</a:t>
            </a:r>
          </a:p>
        </p:txBody>
      </p:sp>
      <p:pic>
        <p:nvPicPr>
          <p:cNvPr id="4" name="Google Shape;307;p49"/>
          <p:cNvPicPr preferRelativeResize="0"/>
          <p:nvPr/>
        </p:nvPicPr>
        <p:blipFill rotWithShape="1">
          <a:blip r:embed="rId2">
            <a:alphaModFix/>
          </a:blip>
          <a:srcRect/>
          <a:stretch/>
        </p:blipFill>
        <p:spPr>
          <a:xfrm>
            <a:off x="43438" y="3839224"/>
            <a:ext cx="2916870" cy="2376464"/>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875" y="3855054"/>
            <a:ext cx="2809875" cy="236063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399" y="3825025"/>
            <a:ext cx="2036563" cy="2251880"/>
          </a:xfrm>
          <a:prstGeom prst="rect">
            <a:avLst/>
          </a:prstGeom>
        </p:spPr>
      </p:pic>
      <p:pic>
        <p:nvPicPr>
          <p:cNvPr id="7" name="Picture 6"/>
          <p:cNvPicPr>
            <a:picLocks noChangeAspect="1"/>
          </p:cNvPicPr>
          <p:nvPr/>
        </p:nvPicPr>
        <p:blipFill>
          <a:blip r:embed="rId5"/>
          <a:stretch>
            <a:fillRect/>
          </a:stretch>
        </p:blipFill>
        <p:spPr>
          <a:xfrm>
            <a:off x="3044133" y="3760631"/>
            <a:ext cx="2238375" cy="2533650"/>
          </a:xfrm>
          <a:prstGeom prst="rect">
            <a:avLst/>
          </a:prstGeom>
        </p:spPr>
      </p:pic>
      <p:pic>
        <p:nvPicPr>
          <p:cNvPr id="8" name="Picture 7"/>
          <p:cNvPicPr>
            <a:picLocks noChangeAspect="1"/>
          </p:cNvPicPr>
          <p:nvPr/>
        </p:nvPicPr>
        <p:blipFill>
          <a:blip r:embed="rId6"/>
          <a:stretch>
            <a:fillRect/>
          </a:stretch>
        </p:blipFill>
        <p:spPr>
          <a:xfrm>
            <a:off x="8115750" y="3839224"/>
            <a:ext cx="1942649" cy="2262255"/>
          </a:xfrm>
          <a:prstGeom prst="rect">
            <a:avLst/>
          </a:prstGeom>
        </p:spPr>
      </p:pic>
    </p:spTree>
    <p:extLst>
      <p:ext uri="{BB962C8B-B14F-4D97-AF65-F5344CB8AC3E}">
        <p14:creationId xmlns:p14="http://schemas.microsoft.com/office/powerpoint/2010/main" val="377293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229673" y="146184"/>
            <a:ext cx="11732653" cy="70382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ENIAC</a:t>
            </a:r>
            <a:r>
              <a:rPr lang="en-US" sz="3600" dirty="0"/>
              <a:t> (</a:t>
            </a:r>
            <a:r>
              <a:rPr lang="en-US" sz="3600" b="1" dirty="0"/>
              <a:t>Electronic Numerical Integrator and Computer</a:t>
            </a:r>
            <a:r>
              <a:rPr lang="en-US" sz="3600" dirty="0"/>
              <a:t>)</a:t>
            </a:r>
            <a:endParaRPr dirty="0"/>
          </a:p>
        </p:txBody>
      </p:sp>
      <p:sp>
        <p:nvSpPr>
          <p:cNvPr id="224" name="Google Shape;224;p37"/>
          <p:cNvSpPr txBox="1">
            <a:spLocks noGrp="1"/>
          </p:cNvSpPr>
          <p:nvPr>
            <p:ph type="body" idx="1"/>
          </p:nvPr>
        </p:nvSpPr>
        <p:spPr>
          <a:xfrm>
            <a:off x="229673" y="1081825"/>
            <a:ext cx="7562605" cy="5629991"/>
          </a:xfrm>
          <a:prstGeom prst="rect">
            <a:avLst/>
          </a:prstGeom>
          <a:noFill/>
          <a:ln>
            <a:noFill/>
          </a:ln>
        </p:spPr>
        <p:txBody>
          <a:bodyPr spcFirstLastPara="1" wrap="square" lIns="91425" tIns="45700" rIns="91425" bIns="45700" anchor="t" anchorCtr="0">
            <a:normAutofit/>
          </a:bodyPr>
          <a:lstStyle/>
          <a:p>
            <a:pPr marL="228600" lvl="0" indent="-234950" algn="l" rtl="0">
              <a:lnSpc>
                <a:spcPct val="90000"/>
              </a:lnSpc>
              <a:spcBef>
                <a:spcPts val="0"/>
              </a:spcBef>
              <a:spcAft>
                <a:spcPts val="0"/>
              </a:spcAft>
              <a:buClr>
                <a:schemeClr val="dk1"/>
              </a:buClr>
              <a:buSzPct val="100000"/>
              <a:buChar char="•"/>
            </a:pPr>
            <a:r>
              <a:rPr lang="en-US" sz="2600" b="1" dirty="0"/>
              <a:t>F</a:t>
            </a:r>
            <a:r>
              <a:rPr lang="en-US" sz="2600" dirty="0"/>
              <a:t>irst </a:t>
            </a:r>
            <a:r>
              <a:rPr lang="en-US" sz="2600" dirty="0">
                <a:solidFill>
                  <a:srgbClr val="FF0000"/>
                </a:solidFill>
              </a:rPr>
              <a:t>programmable</a:t>
            </a:r>
            <a:r>
              <a:rPr lang="en-US" sz="2600" dirty="0"/>
              <a:t>, </a:t>
            </a:r>
            <a:r>
              <a:rPr lang="en-US" sz="2600" dirty="0">
                <a:solidFill>
                  <a:srgbClr val="FF0000"/>
                </a:solidFill>
              </a:rPr>
              <a:t>electronic</a:t>
            </a:r>
            <a:r>
              <a:rPr lang="en-US" sz="2600" dirty="0"/>
              <a:t>, general-purpose </a:t>
            </a:r>
            <a:r>
              <a:rPr lang="en-US" sz="2600" dirty="0">
                <a:solidFill>
                  <a:srgbClr val="FF0000"/>
                </a:solidFill>
              </a:rPr>
              <a:t>digital</a:t>
            </a:r>
            <a:r>
              <a:rPr lang="en-US" sz="2600" dirty="0">
                <a:solidFill>
                  <a:schemeClr val="hlink"/>
                </a:solidFill>
              </a:rPr>
              <a:t> computer</a:t>
            </a:r>
            <a:r>
              <a:rPr lang="en-US" sz="2600" dirty="0"/>
              <a:t>.</a:t>
            </a:r>
            <a:r>
              <a:rPr lang="en-US" sz="2600" baseline="30000" dirty="0"/>
              <a:t> </a:t>
            </a:r>
            <a:endParaRPr sz="2600" dirty="0"/>
          </a:p>
          <a:p>
            <a:pPr marL="228600" lvl="0" indent="-228600" algn="just" rtl="0">
              <a:lnSpc>
                <a:spcPct val="90000"/>
              </a:lnSpc>
              <a:spcBef>
                <a:spcPts val="1000"/>
              </a:spcBef>
              <a:spcAft>
                <a:spcPts val="0"/>
              </a:spcAft>
              <a:buClr>
                <a:schemeClr val="dk1"/>
              </a:buClr>
              <a:buSzPct val="100000"/>
              <a:buChar char="•"/>
            </a:pPr>
            <a:r>
              <a:rPr lang="en-US" dirty="0"/>
              <a:t>Task of taking a problem and feed it onto the machine was complex, and usually took weeks. </a:t>
            </a:r>
          </a:p>
          <a:p>
            <a:pPr marL="228600" lvl="0" indent="-228600" algn="just" rtl="0">
              <a:lnSpc>
                <a:spcPct val="90000"/>
              </a:lnSpc>
              <a:spcBef>
                <a:spcPts val="1000"/>
              </a:spcBef>
              <a:spcAft>
                <a:spcPts val="0"/>
              </a:spcAft>
              <a:buClr>
                <a:schemeClr val="dk1"/>
              </a:buClr>
              <a:buSzPct val="100000"/>
              <a:buChar char="•"/>
            </a:pPr>
            <a:r>
              <a:rPr lang="en-US" dirty="0"/>
              <a:t>After the </a:t>
            </a:r>
            <a:r>
              <a:rPr lang="en-US" dirty="0">
                <a:solidFill>
                  <a:srgbClr val="FF0000"/>
                </a:solidFill>
              </a:rPr>
              <a:t>program</a:t>
            </a:r>
            <a:r>
              <a:rPr lang="en-US" dirty="0"/>
              <a:t> was figured out on paper, the process of getting the program into ENIAC by </a:t>
            </a:r>
            <a:r>
              <a:rPr lang="en-US" dirty="0">
                <a:solidFill>
                  <a:srgbClr val="FF0000"/>
                </a:solidFill>
              </a:rPr>
              <a:t>manipulating its switches and cables </a:t>
            </a:r>
            <a:r>
              <a:rPr lang="en-US" dirty="0"/>
              <a:t>could take days. </a:t>
            </a:r>
            <a:endParaRPr sz="4000" baseline="30000" dirty="0"/>
          </a:p>
          <a:p>
            <a:pPr marL="228600" lvl="0" indent="-228600" algn="just" rtl="0">
              <a:lnSpc>
                <a:spcPct val="90000"/>
              </a:lnSpc>
              <a:spcBef>
                <a:spcPts val="1000"/>
              </a:spcBef>
              <a:spcAft>
                <a:spcPts val="0"/>
              </a:spcAft>
              <a:buClr>
                <a:schemeClr val="dk1"/>
              </a:buClr>
              <a:buSzPct val="100000"/>
              <a:buChar char="•"/>
            </a:pPr>
            <a:r>
              <a:rPr lang="en-US" sz="2000" dirty="0"/>
              <a:t>Although ENIAC was designed and primarily used to calculate artillery firing tables for the United States Army's Ballistic Research Laboratory (which later became a part of the Army Research Laboratory),its first program was a study of the feasibility of the thermonuclear weapon.</a:t>
            </a:r>
            <a:endParaRPr sz="2000" baseline="30000" dirty="0"/>
          </a:p>
          <a:p>
            <a:pPr marL="228600" lvl="0" indent="-64135" algn="l" rtl="0">
              <a:lnSpc>
                <a:spcPct val="90000"/>
              </a:lnSpc>
              <a:spcBef>
                <a:spcPts val="1000"/>
              </a:spcBef>
              <a:spcAft>
                <a:spcPts val="0"/>
              </a:spcAft>
              <a:buClr>
                <a:schemeClr val="dk1"/>
              </a:buClr>
              <a:buSzPct val="100000"/>
              <a:buNone/>
            </a:pPr>
            <a:endParaRPr dirty="0"/>
          </a:p>
        </p:txBody>
      </p:sp>
      <p:pic>
        <p:nvPicPr>
          <p:cNvPr id="3" name="Picture 2">
            <a:extLst>
              <a:ext uri="{FF2B5EF4-FFF2-40B4-BE49-F238E27FC236}">
                <a16:creationId xmlns:a16="http://schemas.microsoft.com/office/drawing/2014/main" xmlns="" id="{11A2D9FC-873C-4471-A272-83C475CFD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78" y="1081824"/>
            <a:ext cx="4372970" cy="3066105"/>
          </a:xfrm>
          <a:prstGeom prst="rect">
            <a:avLst/>
          </a:prstGeom>
        </p:spPr>
      </p:pic>
      <p:sp>
        <p:nvSpPr>
          <p:cNvPr id="8" name="Google Shape;218;p36">
            <a:extLst>
              <a:ext uri="{FF2B5EF4-FFF2-40B4-BE49-F238E27FC236}">
                <a16:creationId xmlns:a16="http://schemas.microsoft.com/office/drawing/2014/main" xmlns="" id="{091398C8-E385-435E-B04F-A0955978AE62}"/>
              </a:ext>
            </a:extLst>
          </p:cNvPr>
          <p:cNvSpPr txBox="1">
            <a:spLocks/>
          </p:cNvSpPr>
          <p:nvPr/>
        </p:nvSpPr>
        <p:spPr>
          <a:xfrm>
            <a:off x="8014517" y="4147929"/>
            <a:ext cx="4071217" cy="225287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0" indent="-228600" algn="l" rtl="0">
              <a:lnSpc>
                <a:spcPct val="90000"/>
              </a:lnSpc>
              <a:spcBef>
                <a:spcPts val="1000"/>
              </a:spcBef>
              <a:spcAft>
                <a:spcPts val="0"/>
              </a:spcAft>
              <a:buClr>
                <a:schemeClr val="dk1"/>
              </a:buClr>
              <a:buSzPct val="100000"/>
              <a:buChar char="•"/>
            </a:pPr>
            <a:r>
              <a:rPr lang="en-US" sz="2000" dirty="0"/>
              <a:t>ENIAC was completed in 1945 and first put to work for practical purposes on December 10, 1945</a:t>
            </a:r>
          </a:p>
        </p:txBody>
      </p:sp>
    </p:spTree>
    <p:extLst>
      <p:ext uri="{BB962C8B-B14F-4D97-AF65-F5344CB8AC3E}">
        <p14:creationId xmlns:p14="http://schemas.microsoft.com/office/powerpoint/2010/main" val="2392900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748047" y="207024"/>
            <a:ext cx="11164910" cy="7460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EDVAC</a:t>
            </a:r>
            <a:r>
              <a:rPr lang="en-US" sz="3600" dirty="0"/>
              <a:t> (</a:t>
            </a:r>
            <a:r>
              <a:rPr lang="en-US" sz="3600" b="1" dirty="0"/>
              <a:t>Electronic Discrete Variable Automatic Computer</a:t>
            </a:r>
            <a:r>
              <a:rPr lang="en-US" sz="3600" dirty="0"/>
              <a:t>)</a:t>
            </a:r>
            <a:endParaRPr dirty="0"/>
          </a:p>
        </p:txBody>
      </p:sp>
      <p:sp>
        <p:nvSpPr>
          <p:cNvPr id="236" name="Google Shape;236;p39"/>
          <p:cNvSpPr txBox="1">
            <a:spLocks noGrp="1"/>
          </p:cNvSpPr>
          <p:nvPr>
            <p:ph type="body" idx="1"/>
          </p:nvPr>
        </p:nvSpPr>
        <p:spPr>
          <a:xfrm>
            <a:off x="231819" y="953037"/>
            <a:ext cx="6924355" cy="5602309"/>
          </a:xfrm>
          <a:prstGeom prst="rect">
            <a:avLst/>
          </a:prstGeom>
          <a:noFill/>
          <a:ln>
            <a:noFill/>
          </a:ln>
        </p:spPr>
        <p:txBody>
          <a:bodyPr spcFirstLastPara="1" wrap="square" lIns="91425" tIns="45700" rIns="91425" bIns="45700" anchor="t" anchorCtr="0">
            <a:normAutofit fontScale="85000" lnSpcReduction="20000"/>
          </a:bodyPr>
          <a:lstStyle/>
          <a:p>
            <a:pPr marL="228600" lvl="0" indent="-254000" algn="l" rtl="0">
              <a:lnSpc>
                <a:spcPct val="90000"/>
              </a:lnSpc>
              <a:spcBef>
                <a:spcPts val="1000"/>
              </a:spcBef>
              <a:spcAft>
                <a:spcPts val="0"/>
              </a:spcAft>
              <a:buClr>
                <a:schemeClr val="dk1"/>
              </a:buClr>
              <a:buSzPts val="4000"/>
              <a:buChar char="•"/>
            </a:pPr>
            <a:r>
              <a:rPr lang="en-US" sz="3500" dirty="0"/>
              <a:t>It was </a:t>
            </a:r>
            <a:r>
              <a:rPr lang="en-US" sz="3500" u="sng" dirty="0">
                <a:solidFill>
                  <a:srgbClr val="FF0000"/>
                </a:solidFill>
              </a:rPr>
              <a:t>binary</a:t>
            </a:r>
            <a:r>
              <a:rPr lang="en-US" sz="3500" dirty="0"/>
              <a:t> rather than decimal, and was designed to be a </a:t>
            </a:r>
            <a:r>
              <a:rPr lang="en-US" sz="3500" u="sng" dirty="0">
                <a:solidFill>
                  <a:srgbClr val="FF0000"/>
                </a:solidFill>
              </a:rPr>
              <a:t>stored-program computer</a:t>
            </a:r>
            <a:r>
              <a:rPr lang="en-US" sz="3500" dirty="0"/>
              <a:t>. </a:t>
            </a:r>
            <a:endParaRPr sz="3500" dirty="0"/>
          </a:p>
          <a:p>
            <a:pPr marL="228600" lvl="0" indent="-228600" algn="just" rtl="0">
              <a:lnSpc>
                <a:spcPct val="90000"/>
              </a:lnSpc>
              <a:spcBef>
                <a:spcPts val="1000"/>
              </a:spcBef>
              <a:spcAft>
                <a:spcPts val="0"/>
              </a:spcAft>
              <a:buClr>
                <a:schemeClr val="dk1"/>
              </a:buClr>
              <a:buSzPts val="2800"/>
              <a:buChar char="•"/>
            </a:pPr>
            <a:r>
              <a:rPr lang="en-US" dirty="0"/>
              <a:t>Functionally, EDVAC was a binary serial computer with automatic addition, subtraction, multiplication, programmed division and automatic checking with an ultrasonic serial memory capacity of 1,000 words. </a:t>
            </a:r>
          </a:p>
          <a:p>
            <a:pPr marL="228600" lvl="0" indent="-228600" algn="just" rtl="0">
              <a:lnSpc>
                <a:spcPct val="90000"/>
              </a:lnSpc>
              <a:spcBef>
                <a:spcPts val="1000"/>
              </a:spcBef>
              <a:spcAft>
                <a:spcPts val="0"/>
              </a:spcAft>
              <a:buClr>
                <a:schemeClr val="dk1"/>
              </a:buClr>
              <a:buSzPts val="2800"/>
              <a:buChar char="•"/>
            </a:pPr>
            <a:r>
              <a:rPr lang="en-US" dirty="0"/>
              <a:t>EDVAC's average addition time was 864 microseconds and its average multiplication time was 2,900 microseconds. </a:t>
            </a:r>
          </a:p>
          <a:p>
            <a:pPr marL="228600" lvl="0" indent="-228600" algn="just" rtl="0">
              <a:lnSpc>
                <a:spcPct val="90000"/>
              </a:lnSpc>
              <a:spcBef>
                <a:spcPts val="1000"/>
              </a:spcBef>
              <a:spcAft>
                <a:spcPts val="0"/>
              </a:spcAft>
              <a:buClr>
                <a:schemeClr val="dk1"/>
              </a:buClr>
              <a:buSzPts val="2800"/>
              <a:buChar char="•"/>
            </a:pPr>
            <a:r>
              <a:rPr lang="en-US" dirty="0"/>
              <a:t>EDVAC was designed to receive its instructions electronically; moreover, the program, coded in zeros and ones, would be kept in the same place that held the numbers the computer would be processing. This approach—letting a program treat its own instructions as data—offered huge advantages.</a:t>
            </a:r>
            <a:endParaRPr dirty="0"/>
          </a:p>
        </p:txBody>
      </p:sp>
      <p:pic>
        <p:nvPicPr>
          <p:cNvPr id="3" name="Picture 2">
            <a:extLst>
              <a:ext uri="{FF2B5EF4-FFF2-40B4-BE49-F238E27FC236}">
                <a16:creationId xmlns:a16="http://schemas.microsoft.com/office/drawing/2014/main" xmlns="" id="{F8FFDB22-5DD5-4F72-8131-956BD4238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778" y="1138568"/>
            <a:ext cx="4375105" cy="3456333"/>
          </a:xfrm>
          <a:prstGeom prst="rect">
            <a:avLst/>
          </a:prstGeom>
        </p:spPr>
      </p:pic>
    </p:spTree>
    <p:extLst>
      <p:ext uri="{BB962C8B-B14F-4D97-AF65-F5344CB8AC3E}">
        <p14:creationId xmlns:p14="http://schemas.microsoft.com/office/powerpoint/2010/main" val="2220398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2190294"/>
            <a:ext cx="10443693" cy="4590432"/>
          </a:xfrm>
          <a:prstGeom prst="rect">
            <a:avLst/>
          </a:prstGeom>
        </p:spPr>
      </p:pic>
      <p:sp>
        <p:nvSpPr>
          <p:cNvPr id="5" name="Google Shape;248;p41"/>
          <p:cNvSpPr txBox="1">
            <a:spLocks/>
          </p:cNvSpPr>
          <p:nvPr/>
        </p:nvSpPr>
        <p:spPr>
          <a:xfrm>
            <a:off x="287631" y="206063"/>
            <a:ext cx="11603865" cy="2137892"/>
          </a:xfrm>
          <a:prstGeom prst="rect">
            <a:avLst/>
          </a:prstGeom>
          <a:noFill/>
          <a:ln>
            <a:noFill/>
          </a:ln>
        </p:spPr>
        <p:txBody>
          <a:bodyPr spcFirstLastPara="1" vert="horz" wrap="square" lIns="91425" tIns="45700" rIns="91425" bIns="45700" rtlCol="0" anchor="t"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chemeClr val="dk1"/>
              </a:buClr>
              <a:buSzPts val="2800"/>
            </a:pPr>
            <a:r>
              <a:rPr lang="en-US" b="1" dirty="0"/>
              <a:t>Stored program </a:t>
            </a:r>
            <a:r>
              <a:rPr lang="en-US" b="1" dirty="0" smtClean="0"/>
              <a:t>computer: </a:t>
            </a:r>
            <a:r>
              <a:rPr lang="en-US" dirty="0" smtClean="0"/>
              <a:t>This was the storing of the program in the same memory as the data. It has been followed by the great majority of all computers ever made since. </a:t>
            </a:r>
          </a:p>
          <a:p>
            <a:pPr>
              <a:lnSpc>
                <a:spcPct val="100000"/>
              </a:lnSpc>
              <a:spcBef>
                <a:spcPts val="0"/>
              </a:spcBef>
              <a:buClr>
                <a:schemeClr val="dk1"/>
              </a:buClr>
              <a:buSzPts val="2800"/>
            </a:pPr>
            <a:r>
              <a:rPr lang="en-US" dirty="0"/>
              <a:t>Primary memory is fast, but </a:t>
            </a:r>
            <a:r>
              <a:rPr lang="en-US" b="1" i="1" dirty="0"/>
              <a:t>volatile </a:t>
            </a:r>
            <a:r>
              <a:rPr lang="en-US" dirty="0"/>
              <a:t>– it loses all information stored in it when the power goes off. Primary memory is primarily RAM (Random Access Memory). </a:t>
            </a:r>
          </a:p>
          <a:p>
            <a:pPr>
              <a:lnSpc>
                <a:spcPct val="100000"/>
              </a:lnSpc>
              <a:spcBef>
                <a:spcPts val="0"/>
              </a:spcBef>
              <a:buClr>
                <a:schemeClr val="dk1"/>
              </a:buClr>
              <a:buSzPts val="2800"/>
            </a:pPr>
            <a:endParaRPr lang="en-US" dirty="0"/>
          </a:p>
        </p:txBody>
      </p:sp>
    </p:spTree>
    <p:extLst>
      <p:ext uri="{BB962C8B-B14F-4D97-AF65-F5344CB8AC3E}">
        <p14:creationId xmlns:p14="http://schemas.microsoft.com/office/powerpoint/2010/main" val="2055158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Textbooks</a:t>
            </a:r>
            <a:r>
              <a:rPr lang="en-US"/>
              <a:t/>
            </a:r>
            <a:br>
              <a:rPr lang="en-US"/>
            </a:br>
            <a:endParaRPr/>
          </a:p>
        </p:txBody>
      </p:sp>
      <p:sp>
        <p:nvSpPr>
          <p:cNvPr id="206" name="Google Shape;206;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smtClean="0"/>
              <a:t>Computer </a:t>
            </a:r>
            <a:r>
              <a:rPr lang="en-US" dirty="0"/>
              <a:t>Organization and Design MIPS Edition, Fifth Edition: The Hardware/Software Interface, by David A. Patterson and  John L. Hennessy, Publisher: Morgan Kaufmann; 5 edition </a:t>
            </a:r>
            <a:endParaRPr lang="en-US" dirty="0" smtClean="0"/>
          </a:p>
          <a:p>
            <a:pPr marL="0" lvl="0" indent="0" algn="l" rtl="0">
              <a:lnSpc>
                <a:spcPct val="90000"/>
              </a:lnSpc>
              <a:spcBef>
                <a:spcPts val="1000"/>
              </a:spcBef>
              <a:spcAft>
                <a:spcPts val="0"/>
              </a:spcAft>
              <a:buClr>
                <a:schemeClr val="dk1"/>
              </a:buClr>
              <a:buSzPts val="2800"/>
              <a:buNone/>
            </a:pPr>
            <a:endParaRPr lang="en-US" dirty="0" smtClean="0"/>
          </a:p>
          <a:p>
            <a:pPr>
              <a:buClr>
                <a:schemeClr val="dk1"/>
              </a:buClr>
              <a:buSzPts val="2800"/>
            </a:pPr>
            <a:r>
              <a:rPr lang="en-US" dirty="0"/>
              <a:t>Computer Organization and Architecture (10th Edition) by William Stallings, Pearson Publisher: 10 edition, January 22, 2015</a:t>
            </a:r>
            <a:r>
              <a:rPr lang="en-US" dirty="0" smtClean="0"/>
              <a: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0214" y="77272"/>
            <a:ext cx="10521070" cy="6254969"/>
          </a:xfrm>
          <a:prstGeom prst="rect">
            <a:avLst/>
          </a:prstGeom>
        </p:spPr>
      </p:pic>
      <p:pic>
        <p:nvPicPr>
          <p:cNvPr id="2" name="Picture 1"/>
          <p:cNvPicPr>
            <a:picLocks noChangeAspect="1"/>
          </p:cNvPicPr>
          <p:nvPr/>
        </p:nvPicPr>
        <p:blipFill>
          <a:blip r:embed="rId3"/>
          <a:stretch>
            <a:fillRect/>
          </a:stretch>
        </p:blipFill>
        <p:spPr>
          <a:xfrm>
            <a:off x="6191586" y="1687648"/>
            <a:ext cx="2991052" cy="5170352"/>
          </a:xfrm>
          <a:prstGeom prst="rect">
            <a:avLst/>
          </a:prstGeom>
        </p:spPr>
      </p:pic>
    </p:spTree>
    <p:extLst>
      <p:ext uri="{BB962C8B-B14F-4D97-AF65-F5344CB8AC3E}">
        <p14:creationId xmlns:p14="http://schemas.microsoft.com/office/powerpoint/2010/main" val="41776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9244" y="191603"/>
            <a:ext cx="9913404" cy="6337684"/>
          </a:xfrm>
          <a:prstGeom prst="rect">
            <a:avLst/>
          </a:prstGeom>
        </p:spPr>
      </p:pic>
    </p:spTree>
    <p:extLst>
      <p:ext uri="{BB962C8B-B14F-4D97-AF65-F5344CB8AC3E}">
        <p14:creationId xmlns:p14="http://schemas.microsoft.com/office/powerpoint/2010/main" val="67245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2477" y="176440"/>
            <a:ext cx="9931534" cy="6447836"/>
          </a:xfrm>
          <a:prstGeom prst="rect">
            <a:avLst/>
          </a:prstGeom>
        </p:spPr>
      </p:pic>
    </p:spTree>
    <p:extLst>
      <p:ext uri="{BB962C8B-B14F-4D97-AF65-F5344CB8AC3E}">
        <p14:creationId xmlns:p14="http://schemas.microsoft.com/office/powerpoint/2010/main" val="4004876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74338" y="200723"/>
            <a:ext cx="11900078" cy="1444764"/>
          </a:xfrm>
        </p:spPr>
        <p:txBody>
          <a:bodyPr>
            <a:noAutofit/>
          </a:bodyPr>
          <a:lstStyle/>
          <a:p>
            <a:r>
              <a:rPr lang="en-US" sz="2400" dirty="0"/>
              <a:t>Memory: part of the computer where programs and data are stored</a:t>
            </a:r>
          </a:p>
          <a:p>
            <a:r>
              <a:rPr lang="en-US" sz="2400" dirty="0"/>
              <a:t>Memory consists of a number of sequential storage locations</a:t>
            </a:r>
          </a:p>
          <a:p>
            <a:r>
              <a:rPr lang="en-US" sz="2400" dirty="0"/>
              <a:t>Each memory location is capable of storing one data element or one computer </a:t>
            </a:r>
            <a:r>
              <a:rPr lang="en-US" sz="2400" dirty="0" smtClean="0"/>
              <a:t>instruction</a:t>
            </a:r>
            <a:endParaRPr lang="en-US" sz="2400" dirty="0"/>
          </a:p>
        </p:txBody>
      </p:sp>
      <p:pic>
        <p:nvPicPr>
          <p:cNvPr id="4" name="Picture 3"/>
          <p:cNvPicPr>
            <a:picLocks noChangeAspect="1"/>
          </p:cNvPicPr>
          <p:nvPr/>
        </p:nvPicPr>
        <p:blipFill>
          <a:blip r:embed="rId3"/>
          <a:stretch>
            <a:fillRect/>
          </a:stretch>
        </p:blipFill>
        <p:spPr>
          <a:xfrm>
            <a:off x="1069705" y="1835940"/>
            <a:ext cx="9334384" cy="5022060"/>
          </a:xfrm>
          <a:prstGeom prst="rect">
            <a:avLst/>
          </a:prstGeom>
        </p:spPr>
      </p:pic>
    </p:spTree>
    <p:extLst>
      <p:ext uri="{BB962C8B-B14F-4D97-AF65-F5344CB8AC3E}">
        <p14:creationId xmlns:p14="http://schemas.microsoft.com/office/powerpoint/2010/main" val="1136499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3"/>
          <p:cNvSpPr txBox="1">
            <a:spLocks noGrp="1"/>
          </p:cNvSpPr>
          <p:nvPr>
            <p:ph type="title"/>
          </p:nvPr>
        </p:nvSpPr>
        <p:spPr>
          <a:xfrm>
            <a:off x="503348" y="167425"/>
            <a:ext cx="4854262" cy="51515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dirty="0"/>
              <a:t>Control Unit</a:t>
            </a:r>
            <a:endParaRPr dirty="0"/>
          </a:p>
        </p:txBody>
      </p:sp>
      <p:sp>
        <p:nvSpPr>
          <p:cNvPr id="423" name="Google Shape;423;p63"/>
          <p:cNvSpPr txBox="1">
            <a:spLocks noGrp="1"/>
          </p:cNvSpPr>
          <p:nvPr>
            <p:ph type="body" idx="1"/>
          </p:nvPr>
        </p:nvSpPr>
        <p:spPr>
          <a:xfrm>
            <a:off x="503348" y="772733"/>
            <a:ext cx="5084303" cy="6001555"/>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90000"/>
              </a:lnSpc>
              <a:spcBef>
                <a:spcPts val="0"/>
              </a:spcBef>
              <a:spcAft>
                <a:spcPts val="0"/>
              </a:spcAft>
              <a:buClr>
                <a:schemeClr val="dk1"/>
              </a:buClr>
              <a:buSzPct val="100000"/>
              <a:buNone/>
            </a:pPr>
            <a:r>
              <a:rPr lang="en-US" dirty="0"/>
              <a:t>The </a:t>
            </a:r>
            <a:r>
              <a:rPr lang="en-US" b="1" dirty="0"/>
              <a:t>control unit</a:t>
            </a:r>
            <a:r>
              <a:rPr lang="en-US" dirty="0"/>
              <a:t> (CU) is a component of a computer's central processing </a:t>
            </a:r>
            <a:r>
              <a:rPr lang="en-US" b="1" dirty="0"/>
              <a:t>unit</a:t>
            </a:r>
            <a:r>
              <a:rPr lang="en-US" dirty="0"/>
              <a:t> (</a:t>
            </a:r>
            <a:r>
              <a:rPr lang="en-US" b="1" dirty="0"/>
              <a:t>CPU</a:t>
            </a:r>
            <a:r>
              <a:rPr lang="en-US" dirty="0"/>
              <a:t>) that directs the operation of the </a:t>
            </a:r>
            <a:r>
              <a:rPr lang="en-US" b="1" dirty="0"/>
              <a:t>processor</a:t>
            </a:r>
            <a:r>
              <a:rPr lang="en-US" dirty="0"/>
              <a:t>. It tells the computer's memory, arithmetic logic </a:t>
            </a:r>
            <a:r>
              <a:rPr lang="en-US" b="1" dirty="0"/>
              <a:t>unit</a:t>
            </a:r>
            <a:r>
              <a:rPr lang="en-US" dirty="0"/>
              <a:t> and input and output devices how to respond to the instructions that have been sent to the </a:t>
            </a:r>
            <a:r>
              <a:rPr lang="en-US" b="1" dirty="0"/>
              <a:t>processor</a:t>
            </a:r>
            <a:r>
              <a:rPr lang="en-US" dirty="0"/>
              <a:t>.</a:t>
            </a:r>
            <a:endParaRPr dirty="0"/>
          </a:p>
          <a:p>
            <a:pPr marL="0" lvl="0" indent="0" algn="just" rtl="0">
              <a:lnSpc>
                <a:spcPct val="90000"/>
              </a:lnSpc>
              <a:spcBef>
                <a:spcPts val="1000"/>
              </a:spcBef>
              <a:spcAft>
                <a:spcPts val="0"/>
              </a:spcAft>
              <a:buClr>
                <a:schemeClr val="dk1"/>
              </a:buClr>
              <a:buSzPct val="100000"/>
              <a:buNone/>
            </a:pPr>
            <a:r>
              <a:rPr lang="en-US" dirty="0"/>
              <a:t>The </a:t>
            </a:r>
            <a:r>
              <a:rPr lang="en-US" b="1" dirty="0"/>
              <a:t>control unit</a:t>
            </a:r>
            <a:r>
              <a:rPr lang="en-US" dirty="0"/>
              <a:t> of the central processing </a:t>
            </a:r>
            <a:r>
              <a:rPr lang="en-US" b="1" dirty="0"/>
              <a:t>unit</a:t>
            </a:r>
            <a:r>
              <a:rPr lang="en-US" dirty="0"/>
              <a:t> regulates and integrates the operations of the </a:t>
            </a:r>
            <a:r>
              <a:rPr lang="en-US" b="1" dirty="0"/>
              <a:t>computer</a:t>
            </a:r>
            <a:r>
              <a:rPr lang="en-US" dirty="0"/>
              <a:t>. It selects and retrieves instructions from the main memory in proper sequence and interprets them so as to activate the other functional elements of the system at the appropriate moment</a:t>
            </a:r>
            <a:r>
              <a:rPr lang="en-US" dirty="0" smtClean="0"/>
              <a:t>.</a:t>
            </a:r>
          </a:p>
          <a:p>
            <a:pPr marL="0" lvl="0" indent="0" algn="just">
              <a:buClr>
                <a:schemeClr val="dk1"/>
              </a:buClr>
              <a:buSzPct val="100000"/>
              <a:buNone/>
            </a:pPr>
            <a:r>
              <a:rPr lang="en-US" dirty="0"/>
              <a:t>A control Unit (programs are decoded into electronic signals and electronic control and implementation of all other sections</a:t>
            </a:r>
            <a:endParaRPr dirty="0"/>
          </a:p>
          <a:p>
            <a:pPr marL="228600" lvl="0" indent="-64135" algn="l" rtl="0">
              <a:lnSpc>
                <a:spcPct val="90000"/>
              </a:lnSpc>
              <a:spcBef>
                <a:spcPts val="1000"/>
              </a:spcBef>
              <a:spcAft>
                <a:spcPts val="0"/>
              </a:spcAft>
              <a:buClr>
                <a:schemeClr val="dk1"/>
              </a:buClr>
              <a:buSzPct val="100000"/>
              <a:buNone/>
            </a:pPr>
            <a:endParaRPr dirty="0"/>
          </a:p>
        </p:txBody>
      </p:sp>
      <p:pic>
        <p:nvPicPr>
          <p:cNvPr id="424" name="Google Shape;424;p63"/>
          <p:cNvPicPr preferRelativeResize="0"/>
          <p:nvPr/>
        </p:nvPicPr>
        <p:blipFill rotWithShape="1">
          <a:blip r:embed="rId3">
            <a:alphaModFix/>
          </a:blip>
          <a:srcRect/>
          <a:stretch/>
        </p:blipFill>
        <p:spPr>
          <a:xfrm>
            <a:off x="5733470" y="360607"/>
            <a:ext cx="6458530" cy="4108361"/>
          </a:xfrm>
          <a:prstGeom prst="rect">
            <a:avLst/>
          </a:prstGeom>
          <a:noFill/>
          <a:ln>
            <a:noFill/>
          </a:ln>
        </p:spPr>
      </p:pic>
    </p:spTree>
    <p:extLst>
      <p:ext uri="{BB962C8B-B14F-4D97-AF65-F5344CB8AC3E}">
        <p14:creationId xmlns:p14="http://schemas.microsoft.com/office/powerpoint/2010/main" val="3085934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6265" y="406091"/>
            <a:ext cx="11074272" cy="6239408"/>
          </a:xfrm>
          <a:prstGeom prst="rect">
            <a:avLst/>
          </a:prstGeom>
        </p:spPr>
      </p:pic>
    </p:spTree>
    <p:extLst>
      <p:ext uri="{BB962C8B-B14F-4D97-AF65-F5344CB8AC3E}">
        <p14:creationId xmlns:p14="http://schemas.microsoft.com/office/powerpoint/2010/main" val="1041604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307" y="328056"/>
            <a:ext cx="11590766" cy="5763651"/>
          </a:xfrm>
          <a:prstGeom prst="rect">
            <a:avLst/>
          </a:prstGeom>
        </p:spPr>
      </p:pic>
      <p:pic>
        <p:nvPicPr>
          <p:cNvPr id="5" name="Google Shape;283;p46" descr="Fig"/>
          <p:cNvPicPr preferRelativeResize="0"/>
          <p:nvPr/>
        </p:nvPicPr>
        <p:blipFill rotWithShape="1">
          <a:blip r:embed="rId3">
            <a:alphaModFix/>
          </a:blip>
          <a:srcRect/>
          <a:stretch/>
        </p:blipFill>
        <p:spPr>
          <a:xfrm>
            <a:off x="5550794" y="3898161"/>
            <a:ext cx="5751613" cy="2387079"/>
          </a:xfrm>
          <a:prstGeom prst="rect">
            <a:avLst/>
          </a:prstGeom>
          <a:noFill/>
          <a:ln>
            <a:noFill/>
          </a:ln>
        </p:spPr>
      </p:pic>
    </p:spTree>
    <p:extLst>
      <p:ext uri="{BB962C8B-B14F-4D97-AF65-F5344CB8AC3E}">
        <p14:creationId xmlns:p14="http://schemas.microsoft.com/office/powerpoint/2010/main" val="37777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80461" y="167427"/>
            <a:ext cx="8853692" cy="3850781"/>
          </a:xfrm>
          <a:prstGeom prst="rect">
            <a:avLst/>
          </a:prstGeom>
        </p:spPr>
      </p:pic>
      <p:pic>
        <p:nvPicPr>
          <p:cNvPr id="6" name="Picture 5"/>
          <p:cNvPicPr>
            <a:picLocks noChangeAspect="1"/>
          </p:cNvPicPr>
          <p:nvPr/>
        </p:nvPicPr>
        <p:blipFill>
          <a:blip r:embed="rId3"/>
          <a:stretch>
            <a:fillRect/>
          </a:stretch>
        </p:blipFill>
        <p:spPr>
          <a:xfrm>
            <a:off x="5965090" y="3368175"/>
            <a:ext cx="5989017" cy="3222195"/>
          </a:xfrm>
          <a:prstGeom prst="rect">
            <a:avLst/>
          </a:prstGeom>
        </p:spPr>
      </p:pic>
    </p:spTree>
    <p:extLst>
      <p:ext uri="{BB962C8B-B14F-4D97-AF65-F5344CB8AC3E}">
        <p14:creationId xmlns:p14="http://schemas.microsoft.com/office/powerpoint/2010/main" val="177932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9466" y="128789"/>
            <a:ext cx="9650145" cy="4010593"/>
          </a:xfrm>
          <a:prstGeom prst="rect">
            <a:avLst/>
          </a:prstGeom>
        </p:spPr>
      </p:pic>
      <p:pic>
        <p:nvPicPr>
          <p:cNvPr id="5" name="Picture 4"/>
          <p:cNvPicPr>
            <a:picLocks noChangeAspect="1"/>
          </p:cNvPicPr>
          <p:nvPr/>
        </p:nvPicPr>
        <p:blipFill>
          <a:blip r:embed="rId3"/>
          <a:stretch>
            <a:fillRect/>
          </a:stretch>
        </p:blipFill>
        <p:spPr>
          <a:xfrm>
            <a:off x="5486399" y="3206689"/>
            <a:ext cx="6434255" cy="3461740"/>
          </a:xfrm>
          <a:prstGeom prst="rect">
            <a:avLst/>
          </a:prstGeom>
        </p:spPr>
      </p:pic>
    </p:spTree>
    <p:extLst>
      <p:ext uri="{BB962C8B-B14F-4D97-AF65-F5344CB8AC3E}">
        <p14:creationId xmlns:p14="http://schemas.microsoft.com/office/powerpoint/2010/main" val="265933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973" y="1"/>
            <a:ext cx="7306955" cy="3876539"/>
          </a:xfrm>
          <a:prstGeom prst="rect">
            <a:avLst/>
          </a:prstGeom>
        </p:spPr>
      </p:pic>
      <p:pic>
        <p:nvPicPr>
          <p:cNvPr id="6" name="Picture 5"/>
          <p:cNvPicPr>
            <a:picLocks noChangeAspect="1"/>
          </p:cNvPicPr>
          <p:nvPr/>
        </p:nvPicPr>
        <p:blipFill>
          <a:blip r:embed="rId3"/>
          <a:stretch>
            <a:fillRect/>
          </a:stretch>
        </p:blipFill>
        <p:spPr>
          <a:xfrm>
            <a:off x="5853578" y="3386304"/>
            <a:ext cx="6245495" cy="3360184"/>
          </a:xfrm>
          <a:prstGeom prst="rect">
            <a:avLst/>
          </a:prstGeom>
        </p:spPr>
      </p:pic>
    </p:spTree>
    <p:extLst>
      <p:ext uri="{BB962C8B-B14F-4D97-AF65-F5344CB8AC3E}">
        <p14:creationId xmlns:p14="http://schemas.microsoft.com/office/powerpoint/2010/main" val="1777502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612913" y="503582"/>
            <a:ext cx="10515600" cy="8216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b="1" dirty="0"/>
              <a:t>Tests and Evaluation</a:t>
            </a:r>
            <a:r>
              <a:rPr lang="en-US" dirty="0"/>
              <a:t/>
            </a:r>
            <a:br>
              <a:rPr lang="en-US" dirty="0"/>
            </a:br>
            <a:endParaRPr dirty="0"/>
          </a:p>
        </p:txBody>
      </p:sp>
      <p:sp>
        <p:nvSpPr>
          <p:cNvPr id="212" name="Google Shape;212;p35"/>
          <p:cNvSpPr txBox="1">
            <a:spLocks noGrp="1"/>
          </p:cNvSpPr>
          <p:nvPr>
            <p:ph type="body" idx="1"/>
          </p:nvPr>
        </p:nvSpPr>
        <p:spPr>
          <a:xfrm>
            <a:off x="460350" y="1018738"/>
            <a:ext cx="11168270" cy="5369183"/>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50000"/>
              </a:lnSpc>
              <a:spcBef>
                <a:spcPts val="1000"/>
              </a:spcBef>
              <a:spcAft>
                <a:spcPts val="0"/>
              </a:spcAft>
              <a:buClr>
                <a:schemeClr val="dk1"/>
              </a:buClr>
              <a:buSzPts val="2800"/>
              <a:buChar char="•"/>
            </a:pPr>
            <a:r>
              <a:rPr lang="en-US" dirty="0" smtClean="0"/>
              <a:t>Attendance and Attention: 5%</a:t>
            </a:r>
          </a:p>
          <a:p>
            <a:pPr marL="228600" lvl="0" indent="-228600" algn="l" rtl="0">
              <a:lnSpc>
                <a:spcPct val="150000"/>
              </a:lnSpc>
              <a:spcBef>
                <a:spcPts val="1000"/>
              </a:spcBef>
              <a:spcAft>
                <a:spcPts val="0"/>
              </a:spcAft>
              <a:buClr>
                <a:schemeClr val="dk1"/>
              </a:buClr>
              <a:buSzPts val="2800"/>
              <a:buChar char="•"/>
            </a:pPr>
            <a:r>
              <a:rPr lang="en-US" dirty="0" smtClean="0"/>
              <a:t>Quiz</a:t>
            </a:r>
            <a:r>
              <a:rPr lang="en-US" dirty="0"/>
              <a:t>: </a:t>
            </a:r>
            <a:r>
              <a:rPr lang="en-US" dirty="0" smtClean="0"/>
              <a:t>15% </a:t>
            </a:r>
            <a:r>
              <a:rPr lang="en-US" dirty="0" smtClean="0"/>
              <a:t>(best </a:t>
            </a:r>
            <a:r>
              <a:rPr lang="en-US" dirty="0" smtClean="0"/>
              <a:t>3 quizzes </a:t>
            </a:r>
            <a:r>
              <a:rPr lang="en-US" dirty="0"/>
              <a:t>will be </a:t>
            </a:r>
            <a:r>
              <a:rPr lang="en-US" dirty="0" smtClean="0"/>
              <a:t>counted)</a:t>
            </a:r>
          </a:p>
          <a:p>
            <a:pPr marL="228600" lvl="0" indent="-228600" algn="l" rtl="0">
              <a:lnSpc>
                <a:spcPct val="150000"/>
              </a:lnSpc>
              <a:spcBef>
                <a:spcPts val="1000"/>
              </a:spcBef>
              <a:spcAft>
                <a:spcPts val="0"/>
              </a:spcAft>
              <a:buClr>
                <a:schemeClr val="dk1"/>
              </a:buClr>
              <a:buSzPts val="2800"/>
              <a:buChar char="•"/>
            </a:pPr>
            <a:r>
              <a:rPr lang="en-US" dirty="0" smtClean="0"/>
              <a:t>Assignment: 10% (average of all) </a:t>
            </a:r>
          </a:p>
          <a:p>
            <a:pPr>
              <a:lnSpc>
                <a:spcPct val="150000"/>
              </a:lnSpc>
              <a:buClr>
                <a:schemeClr val="dk1"/>
              </a:buClr>
              <a:buSzPts val="2800"/>
            </a:pPr>
            <a:r>
              <a:rPr lang="en-US" dirty="0" smtClean="0"/>
              <a:t>Mid Term-1: 15%</a:t>
            </a:r>
          </a:p>
          <a:p>
            <a:pPr>
              <a:lnSpc>
                <a:spcPct val="150000"/>
              </a:lnSpc>
              <a:buClr>
                <a:schemeClr val="dk1"/>
              </a:buClr>
              <a:buSzPts val="2800"/>
            </a:pPr>
            <a:r>
              <a:rPr lang="en-US" dirty="0"/>
              <a:t>Mid </a:t>
            </a:r>
            <a:r>
              <a:rPr lang="en-US" dirty="0" smtClean="0"/>
              <a:t>Term-2: 15%</a:t>
            </a:r>
          </a:p>
          <a:p>
            <a:pPr marL="228600" lvl="0" indent="-228600" algn="l" rtl="0">
              <a:lnSpc>
                <a:spcPct val="150000"/>
              </a:lnSpc>
              <a:spcBef>
                <a:spcPts val="1000"/>
              </a:spcBef>
              <a:spcAft>
                <a:spcPts val="0"/>
              </a:spcAft>
              <a:buClr>
                <a:schemeClr val="dk1"/>
              </a:buClr>
              <a:buSzPts val="2800"/>
              <a:buChar char="•"/>
            </a:pPr>
            <a:r>
              <a:rPr lang="en-US" dirty="0" smtClean="0"/>
              <a:t>Lab</a:t>
            </a:r>
            <a:r>
              <a:rPr lang="en-US" dirty="0"/>
              <a:t>: 10%</a:t>
            </a:r>
            <a:endParaRPr dirty="0"/>
          </a:p>
          <a:p>
            <a:pPr>
              <a:lnSpc>
                <a:spcPct val="150000"/>
              </a:lnSpc>
              <a:buClr>
                <a:schemeClr val="dk1"/>
              </a:buClr>
              <a:buSzPts val="2800"/>
            </a:pPr>
            <a:r>
              <a:rPr lang="en-US" dirty="0"/>
              <a:t>Term Final: </a:t>
            </a:r>
            <a:r>
              <a:rPr lang="en-US" dirty="0" smtClean="0"/>
              <a:t>30% </a:t>
            </a:r>
            <a:endParaRPr lang="en-US" dirty="0" smtClean="0"/>
          </a:p>
          <a:p>
            <a:pPr>
              <a:lnSpc>
                <a:spcPct val="150000"/>
              </a:lnSpc>
              <a:buClr>
                <a:schemeClr val="dk1"/>
              </a:buClr>
              <a:buSzPts val="2800"/>
            </a:pPr>
            <a:r>
              <a:rPr lang="en-US" b="1" dirty="0" smtClean="0"/>
              <a:t>Grading</a:t>
            </a:r>
            <a:r>
              <a:rPr lang="en-US" b="1" dirty="0"/>
              <a:t>:</a:t>
            </a:r>
            <a:r>
              <a:rPr lang="en-US" dirty="0"/>
              <a:t> NSU standard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48" y="122831"/>
            <a:ext cx="10515600" cy="587321"/>
          </a:xfrm>
        </p:spPr>
        <p:txBody>
          <a:bodyPr>
            <a:normAutofit/>
          </a:bodyPr>
          <a:lstStyle/>
          <a:p>
            <a:r>
              <a:rPr lang="en-US" sz="2400" b="1" dirty="0" smtClean="0">
                <a:solidFill>
                  <a:srgbClr val="FF0000"/>
                </a:solidFill>
              </a:rPr>
              <a:t>Read</a:t>
            </a:r>
            <a:r>
              <a:rPr lang="en-US" sz="2400" dirty="0" smtClean="0"/>
              <a:t> operation: Content of a RAM is copied in a Register</a:t>
            </a:r>
            <a:endParaRPr lang="en-US" sz="2400" dirty="0"/>
          </a:p>
        </p:txBody>
      </p:sp>
      <p:pic>
        <p:nvPicPr>
          <p:cNvPr id="6" name="Picture 5"/>
          <p:cNvPicPr>
            <a:picLocks noChangeAspect="1"/>
          </p:cNvPicPr>
          <p:nvPr/>
        </p:nvPicPr>
        <p:blipFill>
          <a:blip r:embed="rId2"/>
          <a:stretch>
            <a:fillRect/>
          </a:stretch>
        </p:blipFill>
        <p:spPr>
          <a:xfrm>
            <a:off x="138447" y="836391"/>
            <a:ext cx="6026101" cy="3240928"/>
          </a:xfrm>
          <a:prstGeom prst="rect">
            <a:avLst/>
          </a:prstGeom>
        </p:spPr>
      </p:pic>
      <p:pic>
        <p:nvPicPr>
          <p:cNvPr id="8" name="Picture 7"/>
          <p:cNvPicPr>
            <a:picLocks noChangeAspect="1"/>
          </p:cNvPicPr>
          <p:nvPr/>
        </p:nvPicPr>
        <p:blipFill>
          <a:blip r:embed="rId3"/>
          <a:stretch>
            <a:fillRect/>
          </a:stretch>
        </p:blipFill>
        <p:spPr>
          <a:xfrm>
            <a:off x="6164548" y="751421"/>
            <a:ext cx="5895964" cy="3215170"/>
          </a:xfrm>
          <a:prstGeom prst="rect">
            <a:avLst/>
          </a:prstGeom>
        </p:spPr>
      </p:pic>
      <p:pic>
        <p:nvPicPr>
          <p:cNvPr id="9" name="Picture 8"/>
          <p:cNvPicPr>
            <a:picLocks noChangeAspect="1"/>
          </p:cNvPicPr>
          <p:nvPr/>
        </p:nvPicPr>
        <p:blipFill>
          <a:blip r:embed="rId4"/>
          <a:stretch>
            <a:fillRect/>
          </a:stretch>
        </p:blipFill>
        <p:spPr>
          <a:xfrm>
            <a:off x="6164548" y="4147801"/>
            <a:ext cx="5895964" cy="2734353"/>
          </a:xfrm>
          <a:prstGeom prst="rect">
            <a:avLst/>
          </a:prstGeom>
        </p:spPr>
      </p:pic>
      <p:pic>
        <p:nvPicPr>
          <p:cNvPr id="10" name="Picture 9"/>
          <p:cNvPicPr>
            <a:picLocks noChangeAspect="1"/>
          </p:cNvPicPr>
          <p:nvPr/>
        </p:nvPicPr>
        <p:blipFill>
          <a:blip r:embed="rId5"/>
          <a:stretch>
            <a:fillRect/>
          </a:stretch>
        </p:blipFill>
        <p:spPr>
          <a:xfrm>
            <a:off x="138447" y="4097376"/>
            <a:ext cx="5905500" cy="2771775"/>
          </a:xfrm>
          <a:prstGeom prst="rect">
            <a:avLst/>
          </a:prstGeom>
        </p:spPr>
      </p:pic>
    </p:spTree>
    <p:extLst>
      <p:ext uri="{BB962C8B-B14F-4D97-AF65-F5344CB8AC3E}">
        <p14:creationId xmlns:p14="http://schemas.microsoft.com/office/powerpoint/2010/main" val="3179214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48" y="122831"/>
            <a:ext cx="10515600" cy="587321"/>
          </a:xfrm>
        </p:spPr>
        <p:txBody>
          <a:bodyPr>
            <a:normAutofit/>
          </a:bodyPr>
          <a:lstStyle/>
          <a:p>
            <a:r>
              <a:rPr lang="en-US" sz="2400" b="1" dirty="0" smtClean="0">
                <a:solidFill>
                  <a:srgbClr val="FF0000"/>
                </a:solidFill>
              </a:rPr>
              <a:t>Write </a:t>
            </a:r>
            <a:r>
              <a:rPr lang="en-US" sz="2400" dirty="0" smtClean="0"/>
              <a:t>operation: Content of a Register is copied to a location of RAM</a:t>
            </a:r>
            <a:endParaRPr lang="en-US" sz="2400" dirty="0"/>
          </a:p>
        </p:txBody>
      </p:sp>
      <p:pic>
        <p:nvPicPr>
          <p:cNvPr id="3" name="Picture 2"/>
          <p:cNvPicPr>
            <a:picLocks noChangeAspect="1"/>
          </p:cNvPicPr>
          <p:nvPr/>
        </p:nvPicPr>
        <p:blipFill>
          <a:blip r:embed="rId2"/>
          <a:stretch>
            <a:fillRect/>
          </a:stretch>
        </p:blipFill>
        <p:spPr>
          <a:xfrm>
            <a:off x="138448" y="596680"/>
            <a:ext cx="6019800" cy="3267075"/>
          </a:xfrm>
          <a:prstGeom prst="rect">
            <a:avLst/>
          </a:prstGeom>
        </p:spPr>
      </p:pic>
      <p:pic>
        <p:nvPicPr>
          <p:cNvPr id="4" name="Picture 3"/>
          <p:cNvPicPr>
            <a:picLocks noChangeAspect="1"/>
          </p:cNvPicPr>
          <p:nvPr/>
        </p:nvPicPr>
        <p:blipFill>
          <a:blip r:embed="rId3"/>
          <a:stretch>
            <a:fillRect/>
          </a:stretch>
        </p:blipFill>
        <p:spPr>
          <a:xfrm>
            <a:off x="5772150" y="3532367"/>
            <a:ext cx="6419850" cy="3476625"/>
          </a:xfrm>
          <a:prstGeom prst="rect">
            <a:avLst/>
          </a:prstGeom>
        </p:spPr>
      </p:pic>
    </p:spTree>
    <p:extLst>
      <p:ext uri="{BB962C8B-B14F-4D97-AF65-F5344CB8AC3E}">
        <p14:creationId xmlns:p14="http://schemas.microsoft.com/office/powerpoint/2010/main" val="483582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38447" y="591014"/>
            <a:ext cx="6336342" cy="2988527"/>
          </a:xfrm>
        </p:spPr>
        <p:txBody>
          <a:bodyPr>
            <a:noAutofit/>
          </a:bodyPr>
          <a:lstStyle/>
          <a:p>
            <a:pPr marL="0" indent="0">
              <a:buNone/>
            </a:pPr>
            <a:endParaRPr lang="en-US" sz="2000" dirty="0" smtClean="0"/>
          </a:p>
          <a:p>
            <a:pPr marL="0" indent="0">
              <a:buNone/>
            </a:pPr>
            <a:r>
              <a:rPr lang="en-US" sz="2000" dirty="0" smtClean="0"/>
              <a:t>The </a:t>
            </a:r>
            <a:r>
              <a:rPr lang="en-US" sz="2000" dirty="0"/>
              <a:t>CPU executes </a:t>
            </a:r>
            <a:r>
              <a:rPr lang="en-US" sz="2000" dirty="0" smtClean="0"/>
              <a:t>an instructions </a:t>
            </a:r>
            <a:r>
              <a:rPr lang="en-US" sz="2000" dirty="0"/>
              <a:t>in the following series of </a:t>
            </a:r>
            <a:r>
              <a:rPr lang="en-US" sz="2000" dirty="0" smtClean="0"/>
              <a:t>steps</a:t>
            </a:r>
          </a:p>
          <a:p>
            <a:r>
              <a:rPr lang="en-GB" sz="2000" dirty="0" smtClean="0"/>
              <a:t>The </a:t>
            </a:r>
            <a:r>
              <a:rPr lang="en-GB" sz="2000" b="1" dirty="0"/>
              <a:t>Program Counter  (PC)</a:t>
            </a:r>
            <a:r>
              <a:rPr lang="en-GB" sz="2000" dirty="0"/>
              <a:t> is a special register that</a:t>
            </a:r>
            <a:r>
              <a:rPr lang="en-GB" sz="2000" b="1" dirty="0"/>
              <a:t> </a:t>
            </a:r>
            <a:r>
              <a:rPr lang="en-GB" sz="2000" dirty="0"/>
              <a:t>holds the </a:t>
            </a:r>
            <a:r>
              <a:rPr lang="en-GB" sz="2000" b="1" dirty="0"/>
              <a:t>address</a:t>
            </a:r>
            <a:r>
              <a:rPr lang="en-GB" sz="2000" dirty="0"/>
              <a:t> of the </a:t>
            </a:r>
            <a:r>
              <a:rPr lang="en-GB" sz="2000" dirty="0" smtClean="0"/>
              <a:t>1</a:t>
            </a:r>
            <a:r>
              <a:rPr lang="en-GB" sz="2000" baseline="30000" dirty="0" smtClean="0"/>
              <a:t>st</a:t>
            </a:r>
            <a:r>
              <a:rPr lang="en-GB" sz="2000" dirty="0" smtClean="0"/>
              <a:t> instruction </a:t>
            </a:r>
            <a:r>
              <a:rPr lang="en-GB" sz="2000" dirty="0"/>
              <a:t>to be fetched from </a:t>
            </a:r>
            <a:r>
              <a:rPr lang="en-GB" sz="2000" dirty="0" smtClean="0"/>
              <a:t>Memory</a:t>
            </a:r>
            <a:endParaRPr lang="en-GB" sz="2000" dirty="0"/>
          </a:p>
          <a:p>
            <a:r>
              <a:rPr lang="en-US" sz="2000" dirty="0" smtClean="0"/>
              <a:t>Read/Fetch 1</a:t>
            </a:r>
            <a:r>
              <a:rPr lang="en-US" sz="2000" baseline="30000" dirty="0" smtClean="0"/>
              <a:t>st</a:t>
            </a:r>
            <a:r>
              <a:rPr lang="en-US" sz="2000" dirty="0" smtClean="0"/>
              <a:t> instruction </a:t>
            </a:r>
            <a:r>
              <a:rPr lang="en-US" sz="2000" dirty="0"/>
              <a:t>from </a:t>
            </a:r>
            <a:r>
              <a:rPr lang="en-US" sz="2000" dirty="0" smtClean="0"/>
              <a:t>memory</a:t>
            </a:r>
            <a:endParaRPr lang="en-US" sz="2000" dirty="0"/>
          </a:p>
          <a:p>
            <a:r>
              <a:rPr lang="en-US" sz="2000" dirty="0" smtClean="0"/>
              <a:t>Move </a:t>
            </a:r>
            <a:r>
              <a:rPr lang="en-US" sz="2000" dirty="0"/>
              <a:t>instruction into instruction </a:t>
            </a:r>
            <a:r>
              <a:rPr lang="en-US" sz="2000" dirty="0" smtClean="0"/>
              <a:t>register</a:t>
            </a:r>
            <a:endParaRPr lang="en-US" sz="2000" dirty="0"/>
          </a:p>
        </p:txBody>
      </p:sp>
      <p:sp>
        <p:nvSpPr>
          <p:cNvPr id="4" name="Title 1"/>
          <p:cNvSpPr>
            <a:spLocks noGrp="1"/>
          </p:cNvSpPr>
          <p:nvPr>
            <p:ph type="title"/>
          </p:nvPr>
        </p:nvSpPr>
        <p:spPr>
          <a:xfrm>
            <a:off x="261111" y="89377"/>
            <a:ext cx="10515600" cy="501637"/>
          </a:xfrm>
        </p:spPr>
        <p:txBody>
          <a:bodyPr>
            <a:normAutofit/>
          </a:bodyPr>
          <a:lstStyle/>
          <a:p>
            <a:r>
              <a:rPr lang="en-US" sz="2400" b="1" dirty="0" smtClean="0">
                <a:solidFill>
                  <a:srgbClr val="FF0000"/>
                </a:solidFill>
              </a:rPr>
              <a:t>How does CPU run a program? </a:t>
            </a:r>
            <a:r>
              <a:rPr lang="en-US" sz="2400" b="1" dirty="0" smtClean="0">
                <a:solidFill>
                  <a:schemeClr val="accent1"/>
                </a:solidFill>
              </a:rPr>
              <a:t>How does CPU process a single Instruction?</a:t>
            </a:r>
            <a:endParaRPr lang="en-US" sz="2400" dirty="0">
              <a:solidFill>
                <a:schemeClr val="accent1"/>
              </a:solidFill>
            </a:endParaRPr>
          </a:p>
        </p:txBody>
      </p:sp>
      <p:pic>
        <p:nvPicPr>
          <p:cNvPr id="5" name="Picture 4"/>
          <p:cNvPicPr>
            <a:picLocks noChangeAspect="1"/>
          </p:cNvPicPr>
          <p:nvPr/>
        </p:nvPicPr>
        <p:blipFill>
          <a:blip r:embed="rId3"/>
          <a:stretch>
            <a:fillRect/>
          </a:stretch>
        </p:blipFill>
        <p:spPr>
          <a:xfrm>
            <a:off x="6597453" y="1048214"/>
            <a:ext cx="5423559" cy="3250659"/>
          </a:xfrm>
          <a:prstGeom prst="rect">
            <a:avLst/>
          </a:prstGeom>
        </p:spPr>
      </p:pic>
      <p:pic>
        <p:nvPicPr>
          <p:cNvPr id="6" name="Picture 5"/>
          <p:cNvPicPr>
            <a:picLocks noChangeAspect="1"/>
          </p:cNvPicPr>
          <p:nvPr/>
        </p:nvPicPr>
        <p:blipFill>
          <a:blip r:embed="rId4"/>
          <a:stretch>
            <a:fillRect/>
          </a:stretch>
        </p:blipFill>
        <p:spPr>
          <a:xfrm>
            <a:off x="661745" y="3579541"/>
            <a:ext cx="5289745" cy="3196066"/>
          </a:xfrm>
          <a:prstGeom prst="rect">
            <a:avLst/>
          </a:prstGeom>
        </p:spPr>
      </p:pic>
    </p:spTree>
    <p:extLst>
      <p:ext uri="{BB962C8B-B14F-4D97-AF65-F5344CB8AC3E}">
        <p14:creationId xmlns:p14="http://schemas.microsoft.com/office/powerpoint/2010/main" val="3754432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38447" y="591014"/>
            <a:ext cx="6336342" cy="2709747"/>
          </a:xfrm>
        </p:spPr>
        <p:txBody>
          <a:bodyPr>
            <a:noAutofit/>
          </a:bodyPr>
          <a:lstStyle/>
          <a:p>
            <a:pPr marL="0" indent="0">
              <a:buNone/>
            </a:pPr>
            <a:endParaRPr lang="en-US" sz="2000" dirty="0" smtClean="0"/>
          </a:p>
          <a:p>
            <a:pPr marL="0" indent="0">
              <a:buNone/>
            </a:pPr>
            <a:r>
              <a:rPr lang="en-US" sz="2000" dirty="0" smtClean="0"/>
              <a:t>The </a:t>
            </a:r>
            <a:r>
              <a:rPr lang="en-US" sz="2000" dirty="0"/>
              <a:t>CPU executes </a:t>
            </a:r>
            <a:r>
              <a:rPr lang="en-US" sz="2000" dirty="0" smtClean="0"/>
              <a:t>an instructions </a:t>
            </a:r>
            <a:r>
              <a:rPr lang="en-US" sz="2000" dirty="0"/>
              <a:t>in the following series of </a:t>
            </a:r>
            <a:r>
              <a:rPr lang="en-US" sz="2000" dirty="0" smtClean="0"/>
              <a:t>steps</a:t>
            </a:r>
          </a:p>
          <a:p>
            <a:r>
              <a:rPr lang="en-US" sz="2000" dirty="0" smtClean="0"/>
              <a:t>Increment/Change </a:t>
            </a:r>
            <a:r>
              <a:rPr lang="en-US" sz="2000" dirty="0"/>
              <a:t>program counter to point to next </a:t>
            </a:r>
            <a:r>
              <a:rPr lang="en-US" sz="2000" dirty="0" smtClean="0"/>
              <a:t>instruction</a:t>
            </a:r>
            <a:endParaRPr lang="en-US" sz="2000" dirty="0"/>
          </a:p>
          <a:p>
            <a:pPr marL="0" indent="0">
              <a:buNone/>
            </a:pPr>
            <a:endParaRPr lang="en-US" sz="2000" dirty="0"/>
          </a:p>
          <a:p>
            <a:r>
              <a:rPr lang="en-US" sz="2000" dirty="0" smtClean="0"/>
              <a:t>Decode instruction at Control Unit</a:t>
            </a:r>
            <a:endParaRPr lang="en-US" sz="2000" dirty="0"/>
          </a:p>
        </p:txBody>
      </p:sp>
      <p:sp>
        <p:nvSpPr>
          <p:cNvPr id="4" name="Title 1"/>
          <p:cNvSpPr>
            <a:spLocks noGrp="1"/>
          </p:cNvSpPr>
          <p:nvPr>
            <p:ph type="title"/>
          </p:nvPr>
        </p:nvSpPr>
        <p:spPr>
          <a:xfrm>
            <a:off x="261111" y="89377"/>
            <a:ext cx="10515600" cy="501637"/>
          </a:xfrm>
        </p:spPr>
        <p:txBody>
          <a:bodyPr>
            <a:normAutofit/>
          </a:bodyPr>
          <a:lstStyle/>
          <a:p>
            <a:r>
              <a:rPr lang="en-US" sz="2400" b="1" dirty="0" smtClean="0">
                <a:solidFill>
                  <a:srgbClr val="FF0000"/>
                </a:solidFill>
              </a:rPr>
              <a:t>How does CPU run a program? </a:t>
            </a:r>
            <a:r>
              <a:rPr lang="en-US" sz="2400" b="1" dirty="0" smtClean="0">
                <a:solidFill>
                  <a:schemeClr val="accent1"/>
                </a:solidFill>
              </a:rPr>
              <a:t>How does CPU process a single Instruction?</a:t>
            </a:r>
            <a:endParaRPr lang="en-US" sz="2400" dirty="0">
              <a:solidFill>
                <a:schemeClr val="accent1"/>
              </a:solidFill>
            </a:endParaRPr>
          </a:p>
        </p:txBody>
      </p:sp>
      <p:pic>
        <p:nvPicPr>
          <p:cNvPr id="3" name="Picture 2"/>
          <p:cNvPicPr>
            <a:picLocks noChangeAspect="1"/>
          </p:cNvPicPr>
          <p:nvPr/>
        </p:nvPicPr>
        <p:blipFill>
          <a:blip r:embed="rId3"/>
          <a:stretch>
            <a:fillRect/>
          </a:stretch>
        </p:blipFill>
        <p:spPr>
          <a:xfrm>
            <a:off x="6563999" y="843337"/>
            <a:ext cx="5270133" cy="3189591"/>
          </a:xfrm>
          <a:prstGeom prst="rect">
            <a:avLst/>
          </a:prstGeom>
        </p:spPr>
      </p:pic>
      <p:pic>
        <p:nvPicPr>
          <p:cNvPr id="7" name="Picture 6"/>
          <p:cNvPicPr>
            <a:picLocks noChangeAspect="1"/>
          </p:cNvPicPr>
          <p:nvPr/>
        </p:nvPicPr>
        <p:blipFill>
          <a:blip r:embed="rId4"/>
          <a:stretch>
            <a:fillRect/>
          </a:stretch>
        </p:blipFill>
        <p:spPr>
          <a:xfrm>
            <a:off x="718191" y="3497670"/>
            <a:ext cx="5176854" cy="3194957"/>
          </a:xfrm>
          <a:prstGeom prst="rect">
            <a:avLst/>
          </a:prstGeom>
        </p:spPr>
      </p:pic>
    </p:spTree>
    <p:extLst>
      <p:ext uri="{BB962C8B-B14F-4D97-AF65-F5344CB8AC3E}">
        <p14:creationId xmlns:p14="http://schemas.microsoft.com/office/powerpoint/2010/main" val="1881589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38447" y="749219"/>
            <a:ext cx="6336342" cy="2575932"/>
          </a:xfrm>
        </p:spPr>
        <p:txBody>
          <a:bodyPr>
            <a:noAutofit/>
          </a:bodyPr>
          <a:lstStyle/>
          <a:p>
            <a:pPr marL="0" indent="0">
              <a:buNone/>
            </a:pPr>
            <a:r>
              <a:rPr lang="en-US" sz="2000" dirty="0" smtClean="0"/>
              <a:t>The </a:t>
            </a:r>
            <a:r>
              <a:rPr lang="en-US" sz="2000" dirty="0"/>
              <a:t>CPU executes </a:t>
            </a:r>
            <a:r>
              <a:rPr lang="en-US" sz="2000" dirty="0" smtClean="0"/>
              <a:t>an instructions </a:t>
            </a:r>
            <a:r>
              <a:rPr lang="en-US" sz="2000" dirty="0"/>
              <a:t>in the following series of </a:t>
            </a:r>
            <a:r>
              <a:rPr lang="en-US" sz="2000" dirty="0" smtClean="0"/>
              <a:t>steps</a:t>
            </a:r>
          </a:p>
          <a:p>
            <a:r>
              <a:rPr lang="en-US" sz="2000" dirty="0" smtClean="0"/>
              <a:t>If required, read data from RAM and store into </a:t>
            </a:r>
            <a:r>
              <a:rPr lang="en-US" sz="2000" dirty="0"/>
              <a:t>internal CPU registers</a:t>
            </a:r>
          </a:p>
          <a:p>
            <a:r>
              <a:rPr lang="en-US" sz="2000" dirty="0" smtClean="0"/>
              <a:t>Perform ALU operation at ALU</a:t>
            </a:r>
            <a:endParaRPr lang="en-US" sz="2000" dirty="0"/>
          </a:p>
          <a:p>
            <a:r>
              <a:rPr lang="en-US" sz="2000" dirty="0" smtClean="0"/>
              <a:t>Store </a:t>
            </a:r>
            <a:r>
              <a:rPr lang="en-US" sz="2000" dirty="0"/>
              <a:t>result </a:t>
            </a:r>
            <a:r>
              <a:rPr lang="en-US" sz="2000" dirty="0" smtClean="0"/>
              <a:t>to a register</a:t>
            </a:r>
          </a:p>
          <a:p>
            <a:r>
              <a:rPr lang="en-US" sz="2000" dirty="0" smtClean="0"/>
              <a:t>Repeat steps…..for next instruction</a:t>
            </a:r>
            <a:endParaRPr lang="en-US" sz="2000" dirty="0"/>
          </a:p>
        </p:txBody>
      </p:sp>
      <p:sp>
        <p:nvSpPr>
          <p:cNvPr id="4" name="Title 1"/>
          <p:cNvSpPr>
            <a:spLocks noGrp="1"/>
          </p:cNvSpPr>
          <p:nvPr>
            <p:ph type="title"/>
          </p:nvPr>
        </p:nvSpPr>
        <p:spPr>
          <a:xfrm>
            <a:off x="261111" y="89377"/>
            <a:ext cx="10515600" cy="501637"/>
          </a:xfrm>
        </p:spPr>
        <p:txBody>
          <a:bodyPr>
            <a:normAutofit/>
          </a:bodyPr>
          <a:lstStyle/>
          <a:p>
            <a:r>
              <a:rPr lang="en-US" sz="2400" b="1" dirty="0" smtClean="0">
                <a:solidFill>
                  <a:srgbClr val="FF0000"/>
                </a:solidFill>
              </a:rPr>
              <a:t>How does CPU run a program? </a:t>
            </a:r>
            <a:r>
              <a:rPr lang="en-US" sz="2400" b="1" dirty="0" smtClean="0">
                <a:solidFill>
                  <a:schemeClr val="accent1"/>
                </a:solidFill>
              </a:rPr>
              <a:t>How does CPU process a single Instruction?</a:t>
            </a:r>
            <a:endParaRPr lang="en-US" sz="2400" dirty="0">
              <a:solidFill>
                <a:schemeClr val="accent1"/>
              </a:solidFill>
            </a:endParaRPr>
          </a:p>
        </p:txBody>
      </p:sp>
      <p:pic>
        <p:nvPicPr>
          <p:cNvPr id="5" name="Picture 4"/>
          <p:cNvPicPr>
            <a:picLocks noChangeAspect="1"/>
          </p:cNvPicPr>
          <p:nvPr/>
        </p:nvPicPr>
        <p:blipFill>
          <a:blip r:embed="rId3"/>
          <a:stretch>
            <a:fillRect/>
          </a:stretch>
        </p:blipFill>
        <p:spPr>
          <a:xfrm>
            <a:off x="6474789" y="769266"/>
            <a:ext cx="5557972" cy="3292939"/>
          </a:xfrm>
          <a:prstGeom prst="rect">
            <a:avLst/>
          </a:prstGeom>
        </p:spPr>
      </p:pic>
      <p:pic>
        <p:nvPicPr>
          <p:cNvPr id="6" name="Picture 5"/>
          <p:cNvPicPr>
            <a:picLocks noChangeAspect="1"/>
          </p:cNvPicPr>
          <p:nvPr/>
        </p:nvPicPr>
        <p:blipFill>
          <a:blip r:embed="rId4"/>
          <a:stretch>
            <a:fillRect/>
          </a:stretch>
        </p:blipFill>
        <p:spPr>
          <a:xfrm>
            <a:off x="430828" y="3483357"/>
            <a:ext cx="5524617" cy="3374643"/>
          </a:xfrm>
          <a:prstGeom prst="rect">
            <a:avLst/>
          </a:prstGeom>
        </p:spPr>
      </p:pic>
    </p:spTree>
    <p:extLst>
      <p:ext uri="{BB962C8B-B14F-4D97-AF65-F5344CB8AC3E}">
        <p14:creationId xmlns:p14="http://schemas.microsoft.com/office/powerpoint/2010/main" val="104269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8959" y="373488"/>
            <a:ext cx="11879929" cy="5821250"/>
          </a:xfrm>
          <a:prstGeom prst="rect">
            <a:avLst/>
          </a:prstGeom>
        </p:spPr>
      </p:pic>
    </p:spTree>
    <p:extLst>
      <p:ext uri="{BB962C8B-B14F-4D97-AF65-F5344CB8AC3E}">
        <p14:creationId xmlns:p14="http://schemas.microsoft.com/office/powerpoint/2010/main" val="3727420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2569" y="280374"/>
            <a:ext cx="11479812" cy="5244663"/>
          </a:xfrm>
          <a:prstGeom prst="rect">
            <a:avLst/>
          </a:prstGeom>
        </p:spPr>
      </p:pic>
    </p:spTree>
    <p:extLst>
      <p:ext uri="{BB962C8B-B14F-4D97-AF65-F5344CB8AC3E}">
        <p14:creationId xmlns:p14="http://schemas.microsoft.com/office/powerpoint/2010/main" val="4094892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063"/>
            <a:ext cx="10515600" cy="703821"/>
          </a:xfrm>
        </p:spPr>
        <p:txBody>
          <a:bodyPr>
            <a:normAutofit/>
          </a:bodyPr>
          <a:lstStyle/>
          <a:p>
            <a:r>
              <a:rPr lang="en-US" sz="3200" dirty="0"/>
              <a:t>Computer </a:t>
            </a:r>
            <a:r>
              <a:rPr lang="en-US" sz="3200" dirty="0" smtClean="0"/>
              <a:t>Organization &amp; </a:t>
            </a:r>
            <a:r>
              <a:rPr lang="en-US" sz="3200" dirty="0"/>
              <a:t>Computer Architecture</a:t>
            </a:r>
          </a:p>
        </p:txBody>
      </p:sp>
      <p:sp>
        <p:nvSpPr>
          <p:cNvPr id="3" name="Content Placeholder 2"/>
          <p:cNvSpPr>
            <a:spLocks noGrp="1"/>
          </p:cNvSpPr>
          <p:nvPr>
            <p:ph idx="1"/>
          </p:nvPr>
        </p:nvSpPr>
        <p:spPr>
          <a:xfrm>
            <a:off x="592428" y="1287887"/>
            <a:ext cx="11230378" cy="5164428"/>
          </a:xfrm>
        </p:spPr>
        <p:txBody>
          <a:bodyPr>
            <a:normAutofit fontScale="92500" lnSpcReduction="10000"/>
          </a:bodyPr>
          <a:lstStyle/>
          <a:p>
            <a:pPr marL="0" indent="0">
              <a:buNone/>
            </a:pPr>
            <a:r>
              <a:rPr lang="en-US" dirty="0">
                <a:solidFill>
                  <a:srgbClr val="FF0000"/>
                </a:solidFill>
              </a:rPr>
              <a:t>Computer </a:t>
            </a:r>
            <a:r>
              <a:rPr lang="en-US" dirty="0" smtClean="0">
                <a:solidFill>
                  <a:srgbClr val="FF0000"/>
                </a:solidFill>
              </a:rPr>
              <a:t>Organization</a:t>
            </a:r>
            <a:endParaRPr lang="en-US" dirty="0"/>
          </a:p>
          <a:p>
            <a:pPr marL="0" indent="0">
              <a:buNone/>
            </a:pPr>
            <a:r>
              <a:rPr lang="en-US" dirty="0" smtClean="0"/>
              <a:t>Design </a:t>
            </a:r>
            <a:r>
              <a:rPr lang="en-US" dirty="0"/>
              <a:t>of the components and </a:t>
            </a:r>
            <a:r>
              <a:rPr lang="en-US" dirty="0" smtClean="0"/>
              <a:t>functional </a:t>
            </a:r>
            <a:r>
              <a:rPr lang="en-US" dirty="0"/>
              <a:t>blocks using which computer</a:t>
            </a:r>
          </a:p>
          <a:p>
            <a:pPr marL="0" indent="0">
              <a:buNone/>
            </a:pPr>
            <a:r>
              <a:rPr lang="en-US" dirty="0"/>
              <a:t>systems are built.</a:t>
            </a:r>
          </a:p>
          <a:p>
            <a:pPr marL="0" indent="0">
              <a:buNone/>
            </a:pPr>
            <a:r>
              <a:rPr lang="en-US" dirty="0"/>
              <a:t>– </a:t>
            </a:r>
            <a:r>
              <a:rPr lang="en-US" i="1" dirty="0"/>
              <a:t>Analogy</a:t>
            </a:r>
            <a:r>
              <a:rPr lang="en-US" dirty="0"/>
              <a:t>: civil engineer’s task during building </a:t>
            </a:r>
            <a:r>
              <a:rPr lang="en-US" dirty="0" smtClean="0"/>
              <a:t>construction </a:t>
            </a:r>
            <a:r>
              <a:rPr lang="en-US" dirty="0"/>
              <a:t>(cement,</a:t>
            </a:r>
          </a:p>
          <a:p>
            <a:pPr marL="0" indent="0">
              <a:buNone/>
            </a:pPr>
            <a:r>
              <a:rPr lang="en-US" dirty="0"/>
              <a:t>bricks, iron rods, and other building materials).</a:t>
            </a:r>
          </a:p>
          <a:p>
            <a:pPr marL="0" indent="0">
              <a:buNone/>
            </a:pPr>
            <a:endParaRPr lang="en-US" dirty="0"/>
          </a:p>
          <a:p>
            <a:pPr marL="0" indent="0">
              <a:buNone/>
            </a:pPr>
            <a:r>
              <a:rPr lang="en-US" dirty="0" smtClean="0">
                <a:solidFill>
                  <a:srgbClr val="FF0000"/>
                </a:solidFill>
              </a:rPr>
              <a:t>Computer Architecture</a:t>
            </a:r>
            <a:endParaRPr lang="en-US" dirty="0">
              <a:solidFill>
                <a:srgbClr val="FF0000"/>
              </a:solidFill>
            </a:endParaRPr>
          </a:p>
          <a:p>
            <a:pPr marL="0" indent="0">
              <a:buNone/>
            </a:pPr>
            <a:r>
              <a:rPr lang="en-US" dirty="0" smtClean="0"/>
              <a:t>How </a:t>
            </a:r>
            <a:r>
              <a:rPr lang="en-US" dirty="0"/>
              <a:t>to integrate the components to build a computer system to</a:t>
            </a:r>
          </a:p>
          <a:p>
            <a:pPr marL="0" indent="0">
              <a:buNone/>
            </a:pPr>
            <a:r>
              <a:rPr lang="en-US" dirty="0"/>
              <a:t>achieve a desired level of performance.</a:t>
            </a:r>
          </a:p>
          <a:p>
            <a:pPr marL="0" indent="0">
              <a:buNone/>
            </a:pPr>
            <a:r>
              <a:rPr lang="en-US" dirty="0"/>
              <a:t>– </a:t>
            </a:r>
            <a:r>
              <a:rPr lang="en-US" i="1" dirty="0"/>
              <a:t>Analogy</a:t>
            </a:r>
            <a:r>
              <a:rPr lang="en-US" dirty="0"/>
              <a:t>: architect’s task during the planning of a building (overall</a:t>
            </a:r>
          </a:p>
          <a:p>
            <a:pPr marL="0" indent="0">
              <a:buNone/>
            </a:pPr>
            <a:r>
              <a:rPr lang="en-US" dirty="0"/>
              <a:t>layout, floorplan, etc.).</a:t>
            </a:r>
          </a:p>
        </p:txBody>
      </p:sp>
    </p:spTree>
    <p:extLst>
      <p:ext uri="{BB962C8B-B14F-4D97-AF65-F5344CB8AC3E}">
        <p14:creationId xmlns:p14="http://schemas.microsoft.com/office/powerpoint/2010/main" val="337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232893" y="530293"/>
            <a:ext cx="5523963"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a:solidFill>
                  <a:srgbClr val="FF0000"/>
                </a:solidFill>
              </a:rPr>
              <a:t>Computer Architecture</a:t>
            </a:r>
            <a:endParaRPr b="1" dirty="0">
              <a:solidFill>
                <a:srgbClr val="FF0000"/>
              </a:solidFill>
            </a:endParaRPr>
          </a:p>
        </p:txBody>
      </p:sp>
      <p:sp>
        <p:nvSpPr>
          <p:cNvPr id="173" name="Google Shape;173;p30"/>
          <p:cNvSpPr txBox="1">
            <a:spLocks noGrp="1"/>
          </p:cNvSpPr>
          <p:nvPr>
            <p:ph type="body" idx="1"/>
          </p:nvPr>
        </p:nvSpPr>
        <p:spPr>
          <a:xfrm>
            <a:off x="232893" y="1232452"/>
            <a:ext cx="5639873" cy="5528956"/>
          </a:xfrm>
          <a:prstGeom prst="rect">
            <a:avLst/>
          </a:prstGeom>
          <a:noFill/>
          <a:ln>
            <a:noFill/>
          </a:ln>
        </p:spPr>
        <p:txBody>
          <a:bodyPr spcFirstLastPara="1" wrap="square" lIns="91425" tIns="45700" rIns="91425" bIns="45700" anchor="t" anchorCtr="0">
            <a:noAutofit/>
          </a:bodyPr>
          <a:lstStyle/>
          <a:p>
            <a:pPr lvl="0" algn="just">
              <a:lnSpc>
                <a:spcPct val="200000"/>
              </a:lnSpc>
              <a:spcBef>
                <a:spcPts val="0"/>
              </a:spcBef>
              <a:buClr>
                <a:schemeClr val="dk1"/>
              </a:buClr>
              <a:buSzPct val="100000"/>
            </a:pPr>
            <a:r>
              <a:rPr lang="en-US" sz="3600" dirty="0">
                <a:solidFill>
                  <a:srgbClr val="FF0000"/>
                </a:solidFill>
              </a:rPr>
              <a:t>Data types</a:t>
            </a:r>
          </a:p>
          <a:p>
            <a:pPr lvl="0" algn="just">
              <a:lnSpc>
                <a:spcPct val="200000"/>
              </a:lnSpc>
              <a:spcBef>
                <a:spcPts val="0"/>
              </a:spcBef>
              <a:buClr>
                <a:schemeClr val="dk1"/>
              </a:buClr>
              <a:buSzPct val="100000"/>
            </a:pPr>
            <a:r>
              <a:rPr lang="en-US" sz="3600" dirty="0" smtClean="0">
                <a:solidFill>
                  <a:srgbClr val="FF0000"/>
                </a:solidFill>
              </a:rPr>
              <a:t>Program (Instruction set)</a:t>
            </a:r>
            <a:endParaRPr lang="en-US" sz="3600" dirty="0">
              <a:solidFill>
                <a:srgbClr val="FF0000"/>
              </a:solidFill>
            </a:endParaRPr>
          </a:p>
          <a:p>
            <a:pPr lvl="0" algn="just">
              <a:lnSpc>
                <a:spcPct val="200000"/>
              </a:lnSpc>
              <a:spcBef>
                <a:spcPts val="0"/>
              </a:spcBef>
              <a:buClr>
                <a:schemeClr val="dk1"/>
              </a:buClr>
              <a:buSzPct val="100000"/>
            </a:pPr>
            <a:r>
              <a:rPr lang="en-US" sz="3600" dirty="0">
                <a:solidFill>
                  <a:srgbClr val="FF0000"/>
                </a:solidFill>
              </a:rPr>
              <a:t>Input/Output mechanisms</a:t>
            </a:r>
          </a:p>
          <a:p>
            <a:pPr lvl="0" algn="just">
              <a:lnSpc>
                <a:spcPct val="200000"/>
              </a:lnSpc>
              <a:spcBef>
                <a:spcPts val="0"/>
              </a:spcBef>
              <a:buClr>
                <a:schemeClr val="dk1"/>
              </a:buClr>
              <a:buSzPct val="100000"/>
            </a:pPr>
            <a:r>
              <a:rPr lang="en-US" sz="3600" dirty="0">
                <a:solidFill>
                  <a:srgbClr val="FF0000"/>
                </a:solidFill>
              </a:rPr>
              <a:t>Techniques for addressing memory.</a:t>
            </a:r>
            <a:endParaRPr sz="3600" dirty="0">
              <a:solidFill>
                <a:srgbClr val="FF0000"/>
              </a:solidFill>
            </a:endParaRPr>
          </a:p>
        </p:txBody>
      </p:sp>
      <p:sp>
        <p:nvSpPr>
          <p:cNvPr id="174" name="Google Shape;174;p30"/>
          <p:cNvSpPr txBox="1"/>
          <p:nvPr/>
        </p:nvSpPr>
        <p:spPr>
          <a:xfrm>
            <a:off x="6373969" y="464236"/>
            <a:ext cx="5523963" cy="76821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Computer Organization</a:t>
            </a:r>
            <a:endParaRPr sz="4400" b="0" i="0" u="none" strike="noStrike" cap="none" dirty="0">
              <a:solidFill>
                <a:schemeClr val="accent1"/>
              </a:solidFill>
              <a:latin typeface="Calibri"/>
              <a:ea typeface="Calibri"/>
              <a:cs typeface="Calibri"/>
              <a:sym typeface="Calibri"/>
            </a:endParaRPr>
          </a:p>
        </p:txBody>
      </p:sp>
      <p:sp>
        <p:nvSpPr>
          <p:cNvPr id="175" name="Google Shape;175;p30"/>
          <p:cNvSpPr txBox="1"/>
          <p:nvPr/>
        </p:nvSpPr>
        <p:spPr>
          <a:xfrm>
            <a:off x="6258059" y="1390401"/>
            <a:ext cx="5639873" cy="5528957"/>
          </a:xfrm>
          <a:prstGeom prst="rect">
            <a:avLst/>
          </a:prstGeom>
          <a:noFill/>
          <a:ln>
            <a:noFill/>
          </a:ln>
        </p:spPr>
        <p:txBody>
          <a:bodyPr spcFirstLastPara="1" wrap="square" lIns="91425" tIns="45700" rIns="91425" bIns="45700" anchor="t" anchorCtr="0">
            <a:normAutofit/>
          </a:bodyPr>
          <a:lstStyle/>
          <a:p>
            <a:pPr marL="228600" marR="0" lvl="0" indent="-228600" rtl="0">
              <a:lnSpc>
                <a:spcPct val="200000"/>
              </a:lnSpc>
              <a:spcBef>
                <a:spcPts val="0"/>
              </a:spcBef>
              <a:spcAft>
                <a:spcPts val="0"/>
              </a:spcAft>
              <a:buClr>
                <a:schemeClr val="dk1"/>
              </a:buClr>
              <a:buSzPts val="2800"/>
              <a:buFont typeface="Arial"/>
              <a:buChar char="•"/>
            </a:pPr>
            <a:r>
              <a:rPr lang="en-US" sz="3600" b="0" i="0" u="none" strike="noStrike" cap="none" dirty="0">
                <a:solidFill>
                  <a:schemeClr val="accent1"/>
                </a:solidFill>
                <a:latin typeface="Calibri"/>
                <a:ea typeface="Calibri"/>
                <a:cs typeface="Calibri"/>
                <a:sym typeface="Calibri"/>
              </a:rPr>
              <a:t>Hardware details</a:t>
            </a:r>
          </a:p>
          <a:p>
            <a:pPr marL="228600" marR="0" lvl="0" indent="-228600" rtl="0">
              <a:lnSpc>
                <a:spcPct val="200000"/>
              </a:lnSpc>
              <a:spcBef>
                <a:spcPts val="0"/>
              </a:spcBef>
              <a:spcAft>
                <a:spcPts val="0"/>
              </a:spcAft>
              <a:buClr>
                <a:schemeClr val="dk1"/>
              </a:buClr>
              <a:buSzPts val="2800"/>
              <a:buFont typeface="Arial"/>
              <a:buChar char="•"/>
            </a:pPr>
            <a:r>
              <a:rPr lang="en-US" sz="3600" b="0" i="0" u="none" strike="noStrike" cap="none" dirty="0">
                <a:solidFill>
                  <a:schemeClr val="accent1"/>
                </a:solidFill>
                <a:latin typeface="Calibri"/>
                <a:ea typeface="Calibri"/>
                <a:cs typeface="Calibri"/>
                <a:sym typeface="Calibri"/>
              </a:rPr>
              <a:t>Interfaces between the computer and peripherals</a:t>
            </a:r>
          </a:p>
          <a:p>
            <a:pPr marL="228600" lvl="0" indent="-228600">
              <a:lnSpc>
                <a:spcPct val="200000"/>
              </a:lnSpc>
              <a:buClr>
                <a:schemeClr val="dk1"/>
              </a:buClr>
              <a:buSzPts val="2800"/>
              <a:buFont typeface="Arial"/>
              <a:buChar char="•"/>
            </a:pPr>
            <a:r>
              <a:rPr lang="en-US" sz="3600" dirty="0">
                <a:solidFill>
                  <a:schemeClr val="accent1"/>
                </a:solidFill>
                <a:ea typeface="Calibri"/>
                <a:cs typeface="Calibri"/>
                <a:sym typeface="Calibri"/>
              </a:rPr>
              <a:t>Memory technology </a:t>
            </a:r>
            <a:endParaRPr lang="en-US" sz="36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996036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60619893"/>
              </p:ext>
            </p:extLst>
          </p:nvPr>
        </p:nvGraphicFramePr>
        <p:xfrm>
          <a:off x="198783" y="169932"/>
          <a:ext cx="11873946" cy="6512618"/>
        </p:xfrm>
        <a:graphic>
          <a:graphicData uri="http://schemas.openxmlformats.org/drawingml/2006/table">
            <a:tbl>
              <a:tblPr firstRow="1" firstCol="1" bandRow="1">
                <a:tableStyleId>{5C22544A-7EE6-4342-B048-85BDC9FD1C3A}</a:tableStyleId>
              </a:tblPr>
              <a:tblGrid>
                <a:gridCol w="5936973"/>
                <a:gridCol w="5936973"/>
              </a:tblGrid>
              <a:tr h="265074">
                <a:tc>
                  <a:txBody>
                    <a:bodyPr/>
                    <a:lstStyle/>
                    <a:p>
                      <a:pPr marL="0" marR="0" algn="ctr">
                        <a:lnSpc>
                          <a:spcPct val="107000"/>
                        </a:lnSpc>
                        <a:spcBef>
                          <a:spcPts val="0"/>
                        </a:spcBef>
                        <a:spcAft>
                          <a:spcPts val="0"/>
                        </a:spcAft>
                      </a:pPr>
                      <a:r>
                        <a:rPr lang="en-US" sz="1600" dirty="0">
                          <a:solidFill>
                            <a:schemeClr val="tx1"/>
                          </a:solidFill>
                          <a:effectLst/>
                        </a:rPr>
                        <a:t>Computer Architecture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gn="ctr">
                        <a:lnSpc>
                          <a:spcPct val="107000"/>
                        </a:lnSpc>
                        <a:spcBef>
                          <a:spcPts val="0"/>
                        </a:spcBef>
                        <a:spcAft>
                          <a:spcPts val="0"/>
                        </a:spcAft>
                      </a:pPr>
                      <a:r>
                        <a:rPr lang="en-US" sz="1600" dirty="0">
                          <a:solidFill>
                            <a:schemeClr val="tx1"/>
                          </a:solidFill>
                          <a:effectLst/>
                        </a:rPr>
                        <a:t>Computer Organization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Architecture describes what the computer does.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The Organization describes how it does it.</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Computer Architecture deals with the functional behavior of computer systems.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deals with a structural relationship.</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In the above figure, it’s clear that it deals with high-level design issues.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In the above figure, it’s also clear that it deals with low-level design issues.</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Architecture indicates its hardware.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Where Organization indicates its performance.</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510447">
                <a:tc>
                  <a:txBody>
                    <a:bodyPr/>
                    <a:lstStyle/>
                    <a:p>
                      <a:pPr marL="0" marR="0">
                        <a:lnSpc>
                          <a:spcPct val="107000"/>
                        </a:lnSpc>
                        <a:spcBef>
                          <a:spcPts val="0"/>
                        </a:spcBef>
                        <a:spcAft>
                          <a:spcPts val="0"/>
                        </a:spcAft>
                      </a:pPr>
                      <a:r>
                        <a:rPr lang="en-US" sz="1400" dirty="0">
                          <a:solidFill>
                            <a:schemeClr val="tx1"/>
                          </a:solidFill>
                          <a:effectLst/>
                        </a:rPr>
                        <a:t>As a programmer, you can view architecture as a series of instructions, addressing modes, and registers.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The implementation of the architecture is called organization.</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For designing a computer, its architecture is fixed first.</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For designing a computer, an organization is decided after its architecture.</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Computer Architecture is also called Instruction Set Architecture (ISA).</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is frequently called microarchitecture.</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510447">
                <a:tc>
                  <a:txBody>
                    <a:bodyPr/>
                    <a:lstStyle/>
                    <a:p>
                      <a:pPr marL="0" marR="0">
                        <a:lnSpc>
                          <a:spcPct val="107000"/>
                        </a:lnSpc>
                        <a:spcBef>
                          <a:spcPts val="0"/>
                        </a:spcBef>
                        <a:spcAft>
                          <a:spcPts val="0"/>
                        </a:spcAft>
                      </a:pPr>
                      <a:r>
                        <a:rPr lang="en-US" sz="1400" dirty="0">
                          <a:solidFill>
                            <a:schemeClr val="tx1"/>
                          </a:solidFill>
                          <a:effectLst/>
                        </a:rPr>
                        <a:t>Computer Architecture comprises logical functions such as instruction sets, registers, data types, and addressing modes.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consists of physical units like circuit designs, peripherals, and adders.</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128864">
                <a:tc>
                  <a:txBody>
                    <a:bodyPr/>
                    <a:lstStyle/>
                    <a:p>
                      <a:pPr marL="0" marR="0">
                        <a:lnSpc>
                          <a:spcPct val="107000"/>
                        </a:lnSpc>
                        <a:spcBef>
                          <a:spcPts val="0"/>
                        </a:spcBef>
                        <a:spcAft>
                          <a:spcPts val="800"/>
                        </a:spcAft>
                      </a:pPr>
                      <a:r>
                        <a:rPr lang="en-US" sz="1400" dirty="0">
                          <a:solidFill>
                            <a:schemeClr val="tx1"/>
                          </a:solidFill>
                          <a:effectLst/>
                        </a:rPr>
                        <a:t>The different architectural categories found in our computer systems are as follows:</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Von-Neumann 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Harvard 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Instruction Set 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Micro-architecture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System Design</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800"/>
                        </a:spcAft>
                      </a:pPr>
                      <a:r>
                        <a:rPr lang="en-US" sz="1400" b="1" dirty="0" smtClean="0">
                          <a:solidFill>
                            <a:srgbClr val="7030A0"/>
                          </a:solidFill>
                          <a:effectLst/>
                        </a:rPr>
                        <a:t>CPU </a:t>
                      </a:r>
                      <a:r>
                        <a:rPr lang="en-US" sz="1400" b="1" dirty="0">
                          <a:solidFill>
                            <a:srgbClr val="7030A0"/>
                          </a:solidFill>
                          <a:effectLst/>
                        </a:rPr>
                        <a:t>organization is classified into three categories based on the number of address fields:</a:t>
                      </a:r>
                    </a:p>
                    <a:p>
                      <a:pPr marL="857250" marR="0" lvl="1" indent="-400050">
                        <a:lnSpc>
                          <a:spcPct val="107000"/>
                        </a:lnSpc>
                        <a:spcBef>
                          <a:spcPts val="0"/>
                        </a:spcBef>
                        <a:spcAft>
                          <a:spcPts val="800"/>
                        </a:spcAft>
                        <a:buFont typeface="+mj-lt"/>
                        <a:buAutoNum type="romanUcPeriod"/>
                        <a:tabLst>
                          <a:tab pos="457200" algn="l"/>
                        </a:tabLst>
                      </a:pPr>
                      <a:r>
                        <a:rPr lang="en-US" sz="1400" b="1" dirty="0">
                          <a:solidFill>
                            <a:srgbClr val="7030A0"/>
                          </a:solidFill>
                          <a:effectLst/>
                        </a:rPr>
                        <a:t>Organization of a single Accumulator.</a:t>
                      </a:r>
                    </a:p>
                    <a:p>
                      <a:pPr marL="857250" marR="0" lvl="1" indent="-400050">
                        <a:lnSpc>
                          <a:spcPct val="107000"/>
                        </a:lnSpc>
                        <a:spcBef>
                          <a:spcPts val="0"/>
                        </a:spcBef>
                        <a:spcAft>
                          <a:spcPts val="800"/>
                        </a:spcAft>
                        <a:buFont typeface="+mj-lt"/>
                        <a:buAutoNum type="romanUcPeriod"/>
                        <a:tabLst>
                          <a:tab pos="457200" algn="l"/>
                        </a:tabLst>
                      </a:pPr>
                      <a:r>
                        <a:rPr lang="en-US" sz="1400" b="1" dirty="0">
                          <a:solidFill>
                            <a:srgbClr val="7030A0"/>
                          </a:solidFill>
                          <a:effectLst/>
                        </a:rPr>
                        <a:t>Organization of general registers</a:t>
                      </a:r>
                    </a:p>
                    <a:p>
                      <a:pPr marL="857250" marR="0" lvl="1" indent="-400050">
                        <a:lnSpc>
                          <a:spcPct val="107000"/>
                        </a:lnSpc>
                        <a:spcBef>
                          <a:spcPts val="0"/>
                        </a:spcBef>
                        <a:spcAft>
                          <a:spcPts val="800"/>
                        </a:spcAft>
                        <a:buFont typeface="+mj-lt"/>
                        <a:buAutoNum type="romanUcPeriod"/>
                        <a:tabLst>
                          <a:tab pos="457200" algn="l"/>
                        </a:tabLst>
                      </a:pPr>
                      <a:r>
                        <a:rPr lang="en-US" sz="1400" b="1" dirty="0">
                          <a:solidFill>
                            <a:srgbClr val="7030A0"/>
                          </a:solidFill>
                          <a:effectLst/>
                        </a:rPr>
                        <a:t>Stack organization</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a:solidFill>
                            <a:schemeClr val="tx1"/>
                          </a:solidFill>
                          <a:effectLst/>
                        </a:rPr>
                        <a:t>It makes the computer’s hardware visible.</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It offers details on how well the computer performs.</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a:solidFill>
                            <a:schemeClr val="tx1"/>
                          </a:solidFill>
                          <a:effectLst/>
                        </a:rPr>
                        <a:t>Architecture coordinates the hardware and software of the system.</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handles the segments of the network in a system.</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a:solidFill>
                            <a:schemeClr val="tx1"/>
                          </a:solidFill>
                          <a:effectLst/>
                        </a:rPr>
                        <a:t>The software developer is aware of it.</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It escapes the software programmer’s detection.</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626813">
                <a:tc>
                  <a:txBody>
                    <a:bodyPr/>
                    <a:lstStyle/>
                    <a:p>
                      <a:pPr marL="0" marR="0">
                        <a:lnSpc>
                          <a:spcPct val="107000"/>
                        </a:lnSpc>
                        <a:spcBef>
                          <a:spcPts val="0"/>
                        </a:spcBef>
                        <a:spcAft>
                          <a:spcPts val="0"/>
                        </a:spcAft>
                      </a:pPr>
                      <a:r>
                        <a:rPr lang="en-US" sz="1400" dirty="0">
                          <a:solidFill>
                            <a:schemeClr val="tx1"/>
                          </a:solidFill>
                          <a:effectLst/>
                        </a:rPr>
                        <a:t>Examples- Intel and AMD created the x86 processor. Sun Microsystems and others created the SPARC processor. Apple, IBM, and Motorola created the PowerPC.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Organizational qualities include hardware elements that are invisible to the programmer, such as interfacing of computer and peripherals, memory technologies, and control signals.</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bl>
          </a:graphicData>
        </a:graphic>
      </p:graphicFrame>
    </p:spTree>
    <p:extLst>
      <p:ext uri="{BB962C8B-B14F-4D97-AF65-F5344CB8AC3E}">
        <p14:creationId xmlns:p14="http://schemas.microsoft.com/office/powerpoint/2010/main" val="149523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2286CF-E6FE-4A82-9143-F2765D185BAA}"/>
              </a:ext>
            </a:extLst>
          </p:cNvPr>
          <p:cNvSpPr>
            <a:spLocks noGrp="1"/>
          </p:cNvSpPr>
          <p:nvPr>
            <p:ph type="title"/>
          </p:nvPr>
        </p:nvSpPr>
        <p:spPr>
          <a:xfrm>
            <a:off x="283336" y="106112"/>
            <a:ext cx="11758410" cy="284182"/>
          </a:xfrm>
        </p:spPr>
        <p:txBody>
          <a:bodyPr>
            <a:normAutofit fontScale="90000"/>
          </a:bodyPr>
          <a:lstStyle/>
          <a:p>
            <a:r>
              <a:rPr lang="en-US" sz="2400" dirty="0"/>
              <a:t>Students’ </a:t>
            </a:r>
            <a:r>
              <a:rPr lang="en-US" sz="2400" dirty="0">
                <a:solidFill>
                  <a:srgbClr val="FF0000"/>
                </a:solidFill>
              </a:rPr>
              <a:t>Comments</a:t>
            </a:r>
            <a:r>
              <a:rPr lang="en-US" sz="2400" dirty="0"/>
              <a:t>: </a:t>
            </a:r>
            <a:r>
              <a:rPr lang="en-US" sz="2400" dirty="0" smtClean="0"/>
              <a:t>(</a:t>
            </a:r>
            <a:r>
              <a:rPr lang="en-US" sz="2400" dirty="0"/>
              <a:t>please read carefully)</a:t>
            </a:r>
          </a:p>
        </p:txBody>
      </p:sp>
      <p:sp>
        <p:nvSpPr>
          <p:cNvPr id="3" name="Content Placeholder 2">
            <a:extLst>
              <a:ext uri="{FF2B5EF4-FFF2-40B4-BE49-F238E27FC236}">
                <a16:creationId xmlns:a16="http://schemas.microsoft.com/office/drawing/2014/main" xmlns="" id="{DA301DB2-9A0B-4250-9982-953F9D21907F}"/>
              </a:ext>
            </a:extLst>
          </p:cNvPr>
          <p:cNvSpPr>
            <a:spLocks noGrp="1"/>
          </p:cNvSpPr>
          <p:nvPr>
            <p:ph idx="1"/>
          </p:nvPr>
        </p:nvSpPr>
        <p:spPr>
          <a:xfrm>
            <a:off x="283335" y="390294"/>
            <a:ext cx="11758411" cy="6378496"/>
          </a:xfrm>
        </p:spPr>
        <p:txBody>
          <a:bodyPr>
            <a:normAutofit fontScale="92500" lnSpcReduction="20000"/>
          </a:bodyPr>
          <a:lstStyle/>
          <a:p>
            <a:pPr algn="just">
              <a:lnSpc>
                <a:spcPct val="100000"/>
              </a:lnSpc>
            </a:pPr>
            <a:r>
              <a:rPr lang="en-US" sz="1400" dirty="0" smtClean="0"/>
              <a:t>gives </a:t>
            </a:r>
            <a:r>
              <a:rPr lang="en-US" sz="1400" dirty="0"/>
              <a:t>excess pressure which might put a bad impact and student might lose interest </a:t>
            </a:r>
            <a:r>
              <a:rPr lang="en-US" sz="1400" dirty="0" smtClean="0"/>
              <a:t>teaches </a:t>
            </a:r>
            <a:r>
              <a:rPr lang="en-US" sz="1400" dirty="0"/>
              <a:t>a lot of things that we can't memorize at a time.</a:t>
            </a:r>
            <a:r>
              <a:rPr lang="en-US" sz="1400" dirty="0" smtClean="0"/>
              <a:t> </a:t>
            </a:r>
          </a:p>
          <a:p>
            <a:pPr algn="just">
              <a:lnSpc>
                <a:spcPct val="100000"/>
              </a:lnSpc>
            </a:pPr>
            <a:r>
              <a:rPr lang="en-US" sz="1400" dirty="0"/>
              <a:t>takes classes and </a:t>
            </a:r>
            <a:r>
              <a:rPr lang="en-US" sz="1400" dirty="0" smtClean="0"/>
              <a:t>quizzes </a:t>
            </a:r>
            <a:r>
              <a:rPr lang="en-US" sz="1400" dirty="0"/>
              <a:t>on government holidays. Giving continuous </a:t>
            </a:r>
            <a:r>
              <a:rPr lang="en-US" sz="1400" dirty="0" smtClean="0"/>
              <a:t>pressures </a:t>
            </a:r>
            <a:r>
              <a:rPr lang="en-US" sz="1400" dirty="0"/>
              <a:t>from day one is not good for our mental situation. </a:t>
            </a:r>
            <a:r>
              <a:rPr lang="en-US" sz="1400" dirty="0" smtClean="0"/>
              <a:t> </a:t>
            </a:r>
          </a:p>
          <a:p>
            <a:pPr algn="just">
              <a:lnSpc>
                <a:spcPct val="100000"/>
              </a:lnSpc>
            </a:pPr>
            <a:r>
              <a:rPr lang="en-US" sz="1400" dirty="0"/>
              <a:t>Exam questions are different and difficult than class lectures.  </a:t>
            </a:r>
            <a:r>
              <a:rPr lang="en-US" sz="1400" dirty="0" smtClean="0"/>
              <a:t>exam </a:t>
            </a:r>
            <a:r>
              <a:rPr lang="en-US" sz="1400" dirty="0"/>
              <a:t>questions are </a:t>
            </a:r>
            <a:r>
              <a:rPr lang="en-US" sz="1400" dirty="0" smtClean="0"/>
              <a:t>very difficult</a:t>
            </a:r>
            <a:r>
              <a:rPr lang="en-US" sz="1400" dirty="0"/>
              <a:t> a great understanding is required to do good</a:t>
            </a:r>
            <a:endParaRPr lang="en-US" sz="1400" dirty="0" smtClean="0"/>
          </a:p>
          <a:p>
            <a:pPr algn="just">
              <a:lnSpc>
                <a:spcPct val="100000"/>
              </a:lnSpc>
            </a:pPr>
            <a:r>
              <a:rPr lang="en-US" sz="1400" dirty="0" smtClean="0"/>
              <a:t>too </a:t>
            </a:r>
            <a:r>
              <a:rPr lang="en-US" sz="1400" dirty="0"/>
              <a:t>many exams. Almost everyday or every other day we had exam for this course which made it extremely painful and difficult for us to balance good grades in other courses. </a:t>
            </a:r>
            <a:endParaRPr lang="en-US" sz="1400" dirty="0" smtClean="0"/>
          </a:p>
          <a:p>
            <a:pPr algn="just">
              <a:lnSpc>
                <a:spcPct val="100000"/>
              </a:lnSpc>
            </a:pPr>
            <a:r>
              <a:rPr lang="en-US" sz="1400" dirty="0"/>
              <a:t>the course focuses too much on slides and because slides are meant to be just the gist of information they were never adequate in creating the proper understanding in my case </a:t>
            </a:r>
            <a:endParaRPr lang="en-US" sz="1400" dirty="0" smtClean="0"/>
          </a:p>
          <a:p>
            <a:pPr algn="just">
              <a:lnSpc>
                <a:spcPct val="100000"/>
              </a:lnSpc>
            </a:pPr>
            <a:r>
              <a:rPr lang="en-US" sz="1400" dirty="0" smtClean="0"/>
              <a:t>teach </a:t>
            </a:r>
            <a:r>
              <a:rPr lang="en-US" sz="1400" dirty="0"/>
              <a:t>so many thing on class but it's not present in the slide or you just add a single picture on the slide and then discuss too many stuff on the class. Now it's almost impossible for someone who miss the class to understand what he or she needs to study</a:t>
            </a:r>
            <a:r>
              <a:rPr lang="en-US" sz="1400" dirty="0" smtClean="0"/>
              <a:t>.</a:t>
            </a:r>
          </a:p>
          <a:p>
            <a:pPr algn="just">
              <a:lnSpc>
                <a:spcPct val="100000"/>
              </a:lnSpc>
            </a:pPr>
            <a:r>
              <a:rPr lang="en-US" sz="1400" dirty="0"/>
              <a:t>took countless class on problem solving at night. It is not possible for everyone to join as we have other courses too</a:t>
            </a:r>
            <a:r>
              <a:rPr lang="en-US" sz="1400" dirty="0" smtClean="0"/>
              <a:t>.</a:t>
            </a:r>
          </a:p>
          <a:p>
            <a:pPr algn="just">
              <a:lnSpc>
                <a:spcPct val="100000"/>
              </a:lnSpc>
            </a:pPr>
            <a:r>
              <a:rPr lang="en-US" sz="1400" dirty="0" smtClean="0"/>
              <a:t>always </a:t>
            </a:r>
            <a:r>
              <a:rPr lang="en-US" sz="1400" dirty="0"/>
              <a:t>gives slides or info before the exam night; it became quite hectic to get all the info; it's really too much to finish before the exam.</a:t>
            </a:r>
            <a:endParaRPr lang="en-US" sz="1400" dirty="0" smtClean="0"/>
          </a:p>
          <a:p>
            <a:pPr algn="just">
              <a:lnSpc>
                <a:spcPct val="100000"/>
              </a:lnSpc>
            </a:pPr>
            <a:r>
              <a:rPr lang="en-US" sz="1400" dirty="0" smtClean="0"/>
              <a:t>Worst. Not </a:t>
            </a:r>
            <a:r>
              <a:rPr lang="en-US" sz="1400" dirty="0"/>
              <a:t>student friendly. If we have exam in tomorrow. His </a:t>
            </a:r>
            <a:r>
              <a:rPr lang="en-US" sz="1400" dirty="0" err="1"/>
              <a:t>syllebus</a:t>
            </a:r>
            <a:r>
              <a:rPr lang="en-US" sz="1400" dirty="0"/>
              <a:t> will be till today. That's very disappointing for us. </a:t>
            </a:r>
            <a:endParaRPr lang="en-US" sz="1400" dirty="0" smtClean="0"/>
          </a:p>
          <a:p>
            <a:pPr algn="just">
              <a:lnSpc>
                <a:spcPct val="100000"/>
              </a:lnSpc>
            </a:pPr>
            <a:r>
              <a:rPr lang="en-US" sz="1400" dirty="0"/>
              <a:t>should state properly what he is lecturing about and what to do with </a:t>
            </a:r>
            <a:r>
              <a:rPr lang="en-US" sz="1400" dirty="0" smtClean="0"/>
              <a:t>it. He </a:t>
            </a:r>
            <a:r>
              <a:rPr lang="en-US" sz="1400" dirty="0"/>
              <a:t>should make his lectures more lively.  </a:t>
            </a:r>
            <a:r>
              <a:rPr lang="en-US" sz="1400" dirty="0" smtClean="0"/>
              <a:t>He </a:t>
            </a:r>
            <a:r>
              <a:rPr lang="en-US" sz="1400" dirty="0"/>
              <a:t>teaches continuously and most of the students are clueless what they are doing and why they are doing. If the lectures were a bit more cheerful and the problems were stated perfectly this would have been a great course.</a:t>
            </a:r>
            <a:endParaRPr lang="en-US" sz="1400" dirty="0" smtClean="0"/>
          </a:p>
          <a:p>
            <a:pPr algn="just">
              <a:lnSpc>
                <a:spcPct val="100000"/>
              </a:lnSpc>
            </a:pPr>
            <a:r>
              <a:rPr lang="en-US" sz="1400" dirty="0" smtClean="0"/>
              <a:t>The </a:t>
            </a:r>
            <a:r>
              <a:rPr lang="en-US" sz="1400" dirty="0"/>
              <a:t>teaching process is hectic. Unnecessary lengthy lectures. No specific syllabus before the exam. Students keep wondering if should they study this topic or not. This made the course very difficult to understand. </a:t>
            </a:r>
            <a:endParaRPr lang="en-US" sz="1400" dirty="0" smtClean="0"/>
          </a:p>
          <a:p>
            <a:pPr algn="just">
              <a:lnSpc>
                <a:spcPct val="100000"/>
              </a:lnSpc>
            </a:pPr>
            <a:r>
              <a:rPr lang="en-US" sz="1400" dirty="0" smtClean="0"/>
              <a:t>too </a:t>
            </a:r>
            <a:r>
              <a:rPr lang="en-US" sz="1400" dirty="0"/>
              <a:t>much questions slides confused us what to read or not. </a:t>
            </a:r>
            <a:endParaRPr lang="en-US" sz="1400" dirty="0" smtClean="0"/>
          </a:p>
          <a:p>
            <a:pPr algn="just">
              <a:lnSpc>
                <a:spcPct val="100000"/>
              </a:lnSpc>
            </a:pPr>
            <a:r>
              <a:rPr lang="en-US" sz="1400" dirty="0" smtClean="0"/>
              <a:t>If sir were a </a:t>
            </a:r>
            <a:r>
              <a:rPr lang="en-US" sz="1400" dirty="0"/>
              <a:t>character in the Marvel Cinematic Universe, his role might </a:t>
            </a:r>
            <a:r>
              <a:rPr lang="en-US" sz="1400" dirty="0" smtClean="0"/>
              <a:t>be- Night </a:t>
            </a:r>
            <a:r>
              <a:rPr lang="en-US" sz="1400" dirty="0"/>
              <a:t>Owl: Runtime of a Lifetime. </a:t>
            </a:r>
            <a:r>
              <a:rPr lang="en-US" sz="1400" dirty="0" smtClean="0"/>
              <a:t>Takes </a:t>
            </a:r>
            <a:r>
              <a:rPr lang="en-US" sz="1400" dirty="0"/>
              <a:t>too many classes at night, making it difficult for students with tuition to attend.</a:t>
            </a:r>
            <a:endParaRPr lang="en-US" sz="1400" dirty="0" smtClean="0"/>
          </a:p>
          <a:p>
            <a:pPr algn="just">
              <a:lnSpc>
                <a:spcPct val="100000"/>
              </a:lnSpc>
            </a:pPr>
            <a:r>
              <a:rPr lang="en-US" sz="1400" dirty="0"/>
              <a:t>Sometime we don't understand what he is actually teaching</a:t>
            </a:r>
            <a:r>
              <a:rPr lang="en-US" sz="1400" dirty="0" smtClean="0"/>
              <a:t>.</a:t>
            </a:r>
          </a:p>
          <a:p>
            <a:pPr algn="just">
              <a:lnSpc>
                <a:spcPct val="100000"/>
              </a:lnSpc>
            </a:pPr>
            <a:r>
              <a:rPr lang="en-US" sz="1400" dirty="0"/>
              <a:t>He always takes an extra 5 to 10 minutes to finish class </a:t>
            </a:r>
            <a:endParaRPr lang="en-US" sz="1400" dirty="0" smtClean="0"/>
          </a:p>
          <a:p>
            <a:pPr algn="just">
              <a:lnSpc>
                <a:spcPct val="100000"/>
              </a:lnSpc>
            </a:pPr>
            <a:r>
              <a:rPr lang="en-US" sz="1400" dirty="0"/>
              <a:t>Our teacher starts the class before the scheduled time and finishes 8-10 minutes late, which causes us to be late for our next class. Additionally, his teaching style is not engaging, as he gives nonstop lectures, making it difficult for us to concentrate. </a:t>
            </a:r>
            <a:endParaRPr lang="en-US" sz="1400" dirty="0" smtClean="0"/>
          </a:p>
          <a:p>
            <a:pPr algn="just">
              <a:lnSpc>
                <a:spcPct val="100000"/>
              </a:lnSpc>
            </a:pPr>
            <a:r>
              <a:rPr lang="en-US" sz="1200" dirty="0"/>
              <a:t>Bad </a:t>
            </a:r>
            <a:endParaRPr lang="en-US" sz="1200" dirty="0"/>
          </a:p>
        </p:txBody>
      </p:sp>
    </p:spTree>
    <p:extLst>
      <p:ext uri="{BB962C8B-B14F-4D97-AF65-F5344CB8AC3E}">
        <p14:creationId xmlns:p14="http://schemas.microsoft.com/office/powerpoint/2010/main" val="2877391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127C1E8-8E2C-480F-B8C8-DCA91641A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25" y="282308"/>
            <a:ext cx="10506831" cy="6445843"/>
          </a:xfrm>
          <a:prstGeom prst="rect">
            <a:avLst/>
          </a:prstGeom>
        </p:spPr>
      </p:pic>
      <p:sp>
        <p:nvSpPr>
          <p:cNvPr id="6" name="Google Shape;282;p46">
            <a:extLst>
              <a:ext uri="{FF2B5EF4-FFF2-40B4-BE49-F238E27FC236}">
                <a16:creationId xmlns:a16="http://schemas.microsoft.com/office/drawing/2014/main" xmlns="" id="{6B14019D-5307-4419-B286-7B6C78ECB3C5}"/>
              </a:ext>
            </a:extLst>
          </p:cNvPr>
          <p:cNvSpPr txBox="1">
            <a:spLocks/>
          </p:cNvSpPr>
          <p:nvPr/>
        </p:nvSpPr>
        <p:spPr>
          <a:xfrm>
            <a:off x="3631842" y="25757"/>
            <a:ext cx="4915334" cy="35855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600"/>
              <a:buFont typeface="Arial" panose="020B0604020202020204" pitchFamily="34" charset="0"/>
              <a:buNone/>
            </a:pPr>
            <a:r>
              <a:rPr lang="en-US" sz="2000" b="1" dirty="0">
                <a:solidFill>
                  <a:srgbClr val="FF0000"/>
                </a:solidFill>
              </a:rPr>
              <a:t>Evolution of Computers</a:t>
            </a:r>
          </a:p>
        </p:txBody>
      </p:sp>
    </p:spTree>
    <p:extLst>
      <p:ext uri="{BB962C8B-B14F-4D97-AF65-F5344CB8AC3E}">
        <p14:creationId xmlns:p14="http://schemas.microsoft.com/office/powerpoint/2010/main" val="2707785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B211C63C-8825-47DC-BD50-80EDEDF50EA7}"/>
              </a:ext>
            </a:extLst>
          </p:cNvPr>
          <p:cNvSpPr>
            <a:spLocks noGrp="1"/>
          </p:cNvSpPr>
          <p:nvPr>
            <p:ph type="title"/>
          </p:nvPr>
        </p:nvSpPr>
        <p:spPr>
          <a:xfrm>
            <a:off x="310165" y="5275991"/>
            <a:ext cx="11686483" cy="1526146"/>
          </a:xfrm>
        </p:spPr>
        <p:txBody>
          <a:bodyPr>
            <a:noAutofit/>
          </a:bodyPr>
          <a:lstStyle/>
          <a:p>
            <a:r>
              <a:rPr lang="en-US" sz="2400" b="1" dirty="0">
                <a:solidFill>
                  <a:srgbClr val="FF0000"/>
                </a:solidFill>
              </a:rPr>
              <a:t>Generation</a:t>
            </a:r>
            <a:r>
              <a:rPr lang="en-US" sz="2400" dirty="0"/>
              <a:t> in computer terminology is </a:t>
            </a:r>
            <a:r>
              <a:rPr lang="en-US" sz="2400" b="1" dirty="0"/>
              <a:t>a change in technology a computer is/was being used</a:t>
            </a:r>
            <a:r>
              <a:rPr lang="en-US" sz="2400" dirty="0"/>
              <a:t>. Initially, the generation term was used to distinguish between varying hardware technologies. Nowadays, generation includes both hardware and software, which together make up an entire computer system.</a:t>
            </a:r>
            <a:endParaRPr lang="en-US" sz="2400" b="1" dirty="0"/>
          </a:p>
        </p:txBody>
      </p:sp>
      <p:pic>
        <p:nvPicPr>
          <p:cNvPr id="8" name="Picture 7"/>
          <p:cNvPicPr>
            <a:picLocks noChangeAspect="1"/>
          </p:cNvPicPr>
          <p:nvPr/>
        </p:nvPicPr>
        <p:blipFill>
          <a:blip r:embed="rId2"/>
          <a:stretch>
            <a:fillRect/>
          </a:stretch>
        </p:blipFill>
        <p:spPr>
          <a:xfrm>
            <a:off x="746974" y="1703376"/>
            <a:ext cx="10460341" cy="3499840"/>
          </a:xfrm>
          <a:prstGeom prst="rect">
            <a:avLst/>
          </a:prstGeom>
        </p:spPr>
      </p:pic>
      <p:pic>
        <p:nvPicPr>
          <p:cNvPr id="9" name="Picture 8"/>
          <p:cNvPicPr>
            <a:picLocks noChangeAspect="1"/>
          </p:cNvPicPr>
          <p:nvPr/>
        </p:nvPicPr>
        <p:blipFill>
          <a:blip r:embed="rId3"/>
          <a:stretch>
            <a:fillRect/>
          </a:stretch>
        </p:blipFill>
        <p:spPr>
          <a:xfrm>
            <a:off x="746974" y="0"/>
            <a:ext cx="10097037" cy="1703376"/>
          </a:xfrm>
          <a:prstGeom prst="rect">
            <a:avLst/>
          </a:prstGeom>
        </p:spPr>
      </p:pic>
    </p:spTree>
    <p:extLst>
      <p:ext uri="{BB962C8B-B14F-4D97-AF65-F5344CB8AC3E}">
        <p14:creationId xmlns:p14="http://schemas.microsoft.com/office/powerpoint/2010/main" val="3948105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0057" y="1919882"/>
            <a:ext cx="9092551" cy="4783571"/>
          </a:xfrm>
          <a:prstGeom prst="rect">
            <a:avLst/>
          </a:prstGeom>
        </p:spPr>
      </p:pic>
      <p:pic>
        <p:nvPicPr>
          <p:cNvPr id="7" name="Picture 6"/>
          <p:cNvPicPr>
            <a:picLocks noChangeAspect="1"/>
          </p:cNvPicPr>
          <p:nvPr/>
        </p:nvPicPr>
        <p:blipFill>
          <a:blip r:embed="rId3"/>
          <a:stretch>
            <a:fillRect/>
          </a:stretch>
        </p:blipFill>
        <p:spPr>
          <a:xfrm>
            <a:off x="1430057" y="103031"/>
            <a:ext cx="9092551" cy="1816851"/>
          </a:xfrm>
          <a:prstGeom prst="rect">
            <a:avLst/>
          </a:prstGeom>
        </p:spPr>
      </p:pic>
    </p:spTree>
    <p:extLst>
      <p:ext uri="{BB962C8B-B14F-4D97-AF65-F5344CB8AC3E}">
        <p14:creationId xmlns:p14="http://schemas.microsoft.com/office/powerpoint/2010/main" val="885970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417" y="0"/>
            <a:ext cx="9149118" cy="6858000"/>
          </a:xfrm>
          <a:prstGeom prst="rect">
            <a:avLst/>
          </a:prstGeom>
        </p:spPr>
      </p:pic>
    </p:spTree>
    <p:extLst>
      <p:ext uri="{BB962C8B-B14F-4D97-AF65-F5344CB8AC3E}">
        <p14:creationId xmlns:p14="http://schemas.microsoft.com/office/powerpoint/2010/main" val="3067438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40" y="262094"/>
            <a:ext cx="10515600" cy="549275"/>
          </a:xfrm>
        </p:spPr>
        <p:txBody>
          <a:bodyPr>
            <a:normAutofit fontScale="90000"/>
          </a:bodyPr>
          <a:lstStyle/>
          <a:p>
            <a:pPr algn="ctr"/>
            <a:r>
              <a:rPr lang="en-US" dirty="0" smtClean="0"/>
              <a:t>Analog vs Digital</a:t>
            </a:r>
            <a:endParaRPr lang="en-US" dirty="0"/>
          </a:p>
        </p:txBody>
      </p:sp>
      <p:pic>
        <p:nvPicPr>
          <p:cNvPr id="4" name="Picture 3"/>
          <p:cNvPicPr>
            <a:picLocks noChangeAspect="1"/>
          </p:cNvPicPr>
          <p:nvPr/>
        </p:nvPicPr>
        <p:blipFill>
          <a:blip r:embed="rId2"/>
          <a:stretch>
            <a:fillRect/>
          </a:stretch>
        </p:blipFill>
        <p:spPr>
          <a:xfrm>
            <a:off x="216469" y="670170"/>
            <a:ext cx="4411574" cy="2230796"/>
          </a:xfrm>
          <a:prstGeom prst="rect">
            <a:avLst/>
          </a:prstGeom>
        </p:spPr>
      </p:pic>
      <p:pic>
        <p:nvPicPr>
          <p:cNvPr id="5" name="Picture 4" descr="What is the internal circuit diagram of an op amp? - Quora"/>
          <p:cNvPicPr/>
          <p:nvPr/>
        </p:nvPicPr>
        <p:blipFill>
          <a:blip r:embed="rId3">
            <a:extLst>
              <a:ext uri="{28A0092B-C50C-407E-A947-70E740481C1C}">
                <a14:useLocalDpi xmlns:a14="http://schemas.microsoft.com/office/drawing/2010/main" val="0"/>
              </a:ext>
            </a:extLst>
          </a:blip>
          <a:srcRect/>
          <a:stretch>
            <a:fillRect/>
          </a:stretch>
        </p:blipFill>
        <p:spPr bwMode="auto">
          <a:xfrm>
            <a:off x="216469" y="3401764"/>
            <a:ext cx="4575488" cy="3192217"/>
          </a:xfrm>
          <a:prstGeom prst="rect">
            <a:avLst/>
          </a:prstGeom>
          <a:noFill/>
          <a:ln>
            <a:noFill/>
          </a:ln>
        </p:spPr>
      </p:pic>
      <p:pic>
        <p:nvPicPr>
          <p:cNvPr id="7" name="Picture 6"/>
          <p:cNvPicPr>
            <a:picLocks noChangeAspect="1"/>
          </p:cNvPicPr>
          <p:nvPr/>
        </p:nvPicPr>
        <p:blipFill>
          <a:blip r:embed="rId4"/>
          <a:stretch>
            <a:fillRect/>
          </a:stretch>
        </p:blipFill>
        <p:spPr>
          <a:xfrm>
            <a:off x="5829635" y="1186466"/>
            <a:ext cx="5838825" cy="3429000"/>
          </a:xfrm>
          <a:prstGeom prst="rect">
            <a:avLst/>
          </a:prstGeom>
        </p:spPr>
      </p:pic>
      <p:pic>
        <p:nvPicPr>
          <p:cNvPr id="8" name="Picture 7" descr="Full Adder - an overview | ScienceDirect Topics"/>
          <p:cNvPicPr/>
          <p:nvPr/>
        </p:nvPicPr>
        <p:blipFill>
          <a:blip r:embed="rId5">
            <a:extLst>
              <a:ext uri="{28A0092B-C50C-407E-A947-70E740481C1C}">
                <a14:useLocalDpi xmlns:a14="http://schemas.microsoft.com/office/drawing/2010/main" val="0"/>
              </a:ext>
            </a:extLst>
          </a:blip>
          <a:srcRect/>
          <a:stretch>
            <a:fillRect/>
          </a:stretch>
        </p:blipFill>
        <p:spPr bwMode="auto">
          <a:xfrm>
            <a:off x="7033675" y="4770012"/>
            <a:ext cx="3430744" cy="1965637"/>
          </a:xfrm>
          <a:prstGeom prst="rect">
            <a:avLst/>
          </a:prstGeom>
          <a:noFill/>
          <a:ln>
            <a:noFill/>
          </a:ln>
        </p:spPr>
      </p:pic>
      <p:pic>
        <p:nvPicPr>
          <p:cNvPr id="9" name="Picture 8"/>
          <p:cNvPicPr>
            <a:picLocks noChangeAspect="1"/>
          </p:cNvPicPr>
          <p:nvPr/>
        </p:nvPicPr>
        <p:blipFill>
          <a:blip r:embed="rId6"/>
          <a:stretch>
            <a:fillRect/>
          </a:stretch>
        </p:blipFill>
        <p:spPr>
          <a:xfrm>
            <a:off x="8232819" y="145894"/>
            <a:ext cx="1676400" cy="1038225"/>
          </a:xfrm>
          <a:prstGeom prst="rect">
            <a:avLst/>
          </a:prstGeom>
        </p:spPr>
      </p:pic>
    </p:spTree>
    <p:extLst>
      <p:ext uri="{BB962C8B-B14F-4D97-AF65-F5344CB8AC3E}">
        <p14:creationId xmlns:p14="http://schemas.microsoft.com/office/powerpoint/2010/main" val="411182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41" y="167425"/>
            <a:ext cx="11513713" cy="2292440"/>
          </a:xfrm>
        </p:spPr>
        <p:txBody>
          <a:bodyPr>
            <a:normAutofit fontScale="90000"/>
          </a:bodyPr>
          <a:lstStyle/>
          <a:p>
            <a:r>
              <a:rPr lang="en-US" sz="2000" dirty="0"/>
              <a:t>An </a:t>
            </a:r>
            <a:r>
              <a:rPr lang="en-US" sz="2000" b="1" dirty="0"/>
              <a:t>analog computer</a:t>
            </a:r>
            <a:r>
              <a:rPr lang="en-US" sz="2000" dirty="0"/>
              <a:t> or </a:t>
            </a:r>
            <a:r>
              <a:rPr lang="en-US" sz="2000" b="1" dirty="0"/>
              <a:t>analogue computer</a:t>
            </a:r>
            <a:r>
              <a:rPr lang="en-US" sz="2000" dirty="0"/>
              <a:t> is a type of </a:t>
            </a:r>
            <a:r>
              <a:rPr lang="en-US" sz="2000" dirty="0">
                <a:hlinkClick r:id="rId2" tooltip="Computer"/>
              </a:rPr>
              <a:t>computer</a:t>
            </a:r>
            <a:r>
              <a:rPr lang="en-US" sz="2000" dirty="0"/>
              <a:t> that uses the continuous variation aspect of physical phenomena such as </a:t>
            </a:r>
            <a:r>
              <a:rPr lang="en-US" sz="2000" dirty="0">
                <a:hlinkClick r:id="rId3" tooltip="Electrical network"/>
              </a:rPr>
              <a:t>electrical</a:t>
            </a:r>
            <a:r>
              <a:rPr lang="en-US" sz="2000" dirty="0"/>
              <a:t>, </a:t>
            </a:r>
            <a:r>
              <a:rPr lang="en-US" sz="2000" dirty="0">
                <a:hlinkClick r:id="rId4" tooltip="Mechanics"/>
              </a:rPr>
              <a:t>mechanical</a:t>
            </a:r>
            <a:r>
              <a:rPr lang="en-US" sz="2000" dirty="0"/>
              <a:t>, or </a:t>
            </a:r>
            <a:r>
              <a:rPr lang="en-US" sz="2000" dirty="0">
                <a:hlinkClick r:id="rId5" tooltip="Hydraulics"/>
              </a:rPr>
              <a:t>hydraulic</a:t>
            </a:r>
            <a:r>
              <a:rPr lang="en-US" sz="2000" dirty="0"/>
              <a:t> quantities (</a:t>
            </a:r>
            <a:r>
              <a:rPr lang="en-US" sz="2000" i="1" dirty="0">
                <a:hlinkClick r:id="rId6" tooltip="Analog signal"/>
              </a:rPr>
              <a:t>analog signals</a:t>
            </a:r>
            <a:r>
              <a:rPr lang="en-US" sz="2000" dirty="0"/>
              <a:t>) to </a:t>
            </a:r>
            <a:r>
              <a:rPr lang="en-US" sz="2000" dirty="0">
                <a:hlinkClick r:id="rId7" tooltip="Scientific modelling"/>
              </a:rPr>
              <a:t>model</a:t>
            </a:r>
            <a:r>
              <a:rPr lang="en-US" sz="2000" dirty="0"/>
              <a:t> the problem being solved. In contrast, </a:t>
            </a:r>
            <a:r>
              <a:rPr lang="en-US" sz="2000" dirty="0">
                <a:hlinkClick r:id="rId8" tooltip="Digital computer"/>
              </a:rPr>
              <a:t>digital computers</a:t>
            </a:r>
            <a:r>
              <a:rPr lang="en-US" sz="2000" dirty="0"/>
              <a:t> represent varying quantities symbolically and by discrete values of both time and amplitude (</a:t>
            </a:r>
            <a:r>
              <a:rPr lang="en-US" sz="2000" dirty="0">
                <a:hlinkClick r:id="rId9" tooltip="Digital signal"/>
              </a:rPr>
              <a:t>digital signals</a:t>
            </a:r>
            <a:r>
              <a:rPr lang="en-US" sz="2000" dirty="0" smtClean="0"/>
              <a:t>).</a:t>
            </a:r>
            <a:br>
              <a:rPr lang="en-US" sz="2000" dirty="0" smtClean="0"/>
            </a:br>
            <a:r>
              <a:rPr lang="en-US" sz="2000" dirty="0"/>
              <a:t/>
            </a:r>
            <a:br>
              <a:rPr lang="en-US" sz="2000" dirty="0"/>
            </a:br>
            <a:r>
              <a:rPr lang="en-US" sz="2000" dirty="0"/>
              <a:t>Analog computers were widely used in scientific and industrial applications even after the advent of digital computers, because at the time they were typically much faster, but they started to become obsolete as early as the 1950s and 1960s, although they remained in use in some specific applications, such as aircraft </a:t>
            </a:r>
            <a:r>
              <a:rPr lang="en-US" sz="2000" dirty="0">
                <a:hlinkClick r:id="rId10" tooltip="Flight simulator"/>
              </a:rPr>
              <a:t>flight simulators</a:t>
            </a:r>
            <a:r>
              <a:rPr lang="en-US" sz="2000" dirty="0"/>
              <a:t>, the </a:t>
            </a:r>
            <a:r>
              <a:rPr lang="en-US" sz="2000" dirty="0">
                <a:hlinkClick r:id="rId11" tooltip="Flight computer"/>
              </a:rPr>
              <a:t>flight computer</a:t>
            </a:r>
            <a:r>
              <a:rPr lang="en-US" sz="2000" dirty="0"/>
              <a:t> in </a:t>
            </a:r>
            <a:r>
              <a:rPr lang="en-US" sz="2000" dirty="0">
                <a:hlinkClick r:id="rId12" tooltip="Aircraft"/>
              </a:rPr>
              <a:t>aircraft</a:t>
            </a:r>
            <a:r>
              <a:rPr lang="en-US" sz="2000" dirty="0"/>
              <a:t>, and for teaching </a:t>
            </a:r>
            <a:r>
              <a:rPr lang="en-US" sz="2000" dirty="0">
                <a:hlinkClick r:id="rId13" tooltip="Control system"/>
              </a:rPr>
              <a:t>control systems</a:t>
            </a:r>
            <a:r>
              <a:rPr lang="en-US" sz="2000" dirty="0"/>
              <a:t> in universities.</a:t>
            </a:r>
          </a:p>
        </p:txBody>
      </p:sp>
      <p:pic>
        <p:nvPicPr>
          <p:cNvPr id="4" name="Content Placeholder 3"/>
          <p:cNvPicPr>
            <a:picLocks noGrp="1" noChangeAspect="1"/>
          </p:cNvPicPr>
          <p:nvPr>
            <p:ph idx="1"/>
          </p:nvPr>
        </p:nvPicPr>
        <p:blipFill>
          <a:blip r:embed="rId14">
            <a:extLst>
              <a:ext uri="{28A0092B-C50C-407E-A947-70E740481C1C}">
                <a14:useLocalDpi xmlns:a14="http://schemas.microsoft.com/office/drawing/2010/main" val="0"/>
              </a:ext>
            </a:extLst>
          </a:blip>
          <a:stretch>
            <a:fillRect/>
          </a:stretch>
        </p:blipFill>
        <p:spPr>
          <a:xfrm>
            <a:off x="1741238" y="2622809"/>
            <a:ext cx="3139854" cy="4181717"/>
          </a:xfrm>
        </p:spPr>
      </p:pic>
      <p:sp>
        <p:nvSpPr>
          <p:cNvPr id="5" name="Title 1"/>
          <p:cNvSpPr txBox="1">
            <a:spLocks/>
          </p:cNvSpPr>
          <p:nvPr/>
        </p:nvSpPr>
        <p:spPr>
          <a:xfrm>
            <a:off x="5422006" y="4713668"/>
            <a:ext cx="6568226" cy="19447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dirty="0"/>
              <a:t>A 1960 Newmark analogue computer, made up of five units. This computer was used to solve </a:t>
            </a:r>
            <a:r>
              <a:rPr lang="en-US" sz="2400" dirty="0">
                <a:hlinkClick r:id="rId15" tooltip="Differential equation"/>
              </a:rPr>
              <a:t>differential equations</a:t>
            </a:r>
            <a:r>
              <a:rPr lang="en-US" sz="2400" dirty="0"/>
              <a:t> and is currently housed at the </a:t>
            </a:r>
            <a:r>
              <a:rPr lang="en-US" sz="2400" dirty="0">
                <a:hlinkClick r:id="rId16" tooltip="Cambridge Museum of Technology"/>
              </a:rPr>
              <a:t>Cambridge Museum of Technology</a:t>
            </a:r>
            <a:r>
              <a:rPr lang="en-US" sz="2400" dirty="0"/>
              <a:t>.</a:t>
            </a:r>
          </a:p>
        </p:txBody>
      </p:sp>
    </p:spTree>
    <p:extLst>
      <p:ext uri="{BB962C8B-B14F-4D97-AF65-F5344CB8AC3E}">
        <p14:creationId xmlns:p14="http://schemas.microsoft.com/office/powerpoint/2010/main" val="492596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107548"/>
            <a:ext cx="11655381" cy="1090187"/>
          </a:xfrm>
        </p:spPr>
        <p:txBody>
          <a:bodyPr>
            <a:normAutofit/>
          </a:bodyPr>
          <a:lstStyle/>
          <a:p>
            <a:r>
              <a:rPr lang="en-US" sz="2400" b="1" dirty="0" smtClean="0">
                <a:solidFill>
                  <a:srgbClr val="FF0000"/>
                </a:solidFill>
              </a:rPr>
              <a:t>ENIAC</a:t>
            </a:r>
            <a:r>
              <a:rPr lang="en-US" sz="2400" dirty="0" smtClean="0"/>
              <a:t>: Two </a:t>
            </a:r>
            <a:r>
              <a:rPr lang="en-US" sz="2400" dirty="0"/>
              <a:t>professors at the University of Pennsylvania, John </a:t>
            </a:r>
            <a:r>
              <a:rPr lang="en-US" sz="2400" dirty="0" err="1"/>
              <a:t>Mauchly</a:t>
            </a:r>
            <a:r>
              <a:rPr lang="en-US" sz="2400" dirty="0"/>
              <a:t> and J. </a:t>
            </a:r>
            <a:r>
              <a:rPr lang="en-US" sz="2400" dirty="0" err="1"/>
              <a:t>Presper</a:t>
            </a:r>
            <a:r>
              <a:rPr lang="en-US" sz="2400" dirty="0"/>
              <a:t> Eckert, design and build the Electronic Numerical Integrator and Calculator (ENIAC). The machine is the first "automatic, general-purpose, electronic, decimal, digital computer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549" y="1197735"/>
            <a:ext cx="9889304" cy="5566557"/>
          </a:xfrm>
        </p:spPr>
      </p:pic>
    </p:spTree>
    <p:extLst>
      <p:ext uri="{BB962C8B-B14F-4D97-AF65-F5344CB8AC3E}">
        <p14:creationId xmlns:p14="http://schemas.microsoft.com/office/powerpoint/2010/main" val="1876477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365125"/>
            <a:ext cx="11784169" cy="1325563"/>
          </a:xfrm>
        </p:spPr>
        <p:txBody>
          <a:bodyPr>
            <a:noAutofit/>
          </a:bodyPr>
          <a:lstStyle/>
          <a:p>
            <a:pPr algn="just"/>
            <a:r>
              <a:rPr lang="en-US" sz="2400" b="1" dirty="0"/>
              <a:t>1981:</a:t>
            </a:r>
            <a:r>
              <a:rPr lang="en-US" sz="2400" dirty="0"/>
              <a:t> "Acorn," IBM's first personal computer, is released onto the market at a price point of $1,565, according to IBM. Acorn uses the MS-DOS operating system from Windows. Optional features include a display, printer, two diskette drives, extra memory, a game adapter and more.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014" y="2289264"/>
            <a:ext cx="7730399" cy="4351338"/>
          </a:xfrm>
        </p:spPr>
      </p:pic>
    </p:spTree>
    <p:extLst>
      <p:ext uri="{BB962C8B-B14F-4D97-AF65-F5344CB8AC3E}">
        <p14:creationId xmlns:p14="http://schemas.microsoft.com/office/powerpoint/2010/main" val="391569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229673" y="146184"/>
            <a:ext cx="11732653" cy="70382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ENIAC</a:t>
            </a:r>
            <a:r>
              <a:rPr lang="en-US" sz="3600" dirty="0"/>
              <a:t> (</a:t>
            </a:r>
            <a:r>
              <a:rPr lang="en-US" sz="3600" b="1" dirty="0"/>
              <a:t>Electronic Numerical Integrator and Computer</a:t>
            </a:r>
            <a:r>
              <a:rPr lang="en-US" sz="3600" dirty="0"/>
              <a:t>)</a:t>
            </a:r>
            <a:endParaRPr dirty="0"/>
          </a:p>
        </p:txBody>
      </p:sp>
      <p:sp>
        <p:nvSpPr>
          <p:cNvPr id="224" name="Google Shape;224;p37"/>
          <p:cNvSpPr txBox="1">
            <a:spLocks noGrp="1"/>
          </p:cNvSpPr>
          <p:nvPr>
            <p:ph type="body" idx="1"/>
          </p:nvPr>
        </p:nvSpPr>
        <p:spPr>
          <a:xfrm>
            <a:off x="229673" y="1081825"/>
            <a:ext cx="7562605" cy="5629991"/>
          </a:xfrm>
          <a:prstGeom prst="rect">
            <a:avLst/>
          </a:prstGeom>
          <a:noFill/>
          <a:ln>
            <a:noFill/>
          </a:ln>
        </p:spPr>
        <p:txBody>
          <a:bodyPr spcFirstLastPara="1" wrap="square" lIns="91425" tIns="45700" rIns="91425" bIns="45700" anchor="t" anchorCtr="0">
            <a:normAutofit/>
          </a:bodyPr>
          <a:lstStyle/>
          <a:p>
            <a:pPr marL="228600" lvl="0" indent="-234950" algn="l" rtl="0">
              <a:lnSpc>
                <a:spcPct val="90000"/>
              </a:lnSpc>
              <a:spcBef>
                <a:spcPts val="0"/>
              </a:spcBef>
              <a:spcAft>
                <a:spcPts val="0"/>
              </a:spcAft>
              <a:buClr>
                <a:schemeClr val="dk1"/>
              </a:buClr>
              <a:buSzPct val="100000"/>
              <a:buChar char="•"/>
            </a:pPr>
            <a:r>
              <a:rPr lang="en-US" sz="2600" b="1" dirty="0"/>
              <a:t>F</a:t>
            </a:r>
            <a:r>
              <a:rPr lang="en-US" sz="2600" dirty="0"/>
              <a:t>irst </a:t>
            </a:r>
            <a:r>
              <a:rPr lang="en-US" sz="2600" dirty="0">
                <a:solidFill>
                  <a:srgbClr val="FF0000"/>
                </a:solidFill>
              </a:rPr>
              <a:t>programmable</a:t>
            </a:r>
            <a:r>
              <a:rPr lang="en-US" sz="2600" dirty="0"/>
              <a:t>, </a:t>
            </a:r>
            <a:r>
              <a:rPr lang="en-US" sz="2600" dirty="0">
                <a:solidFill>
                  <a:srgbClr val="FF0000"/>
                </a:solidFill>
              </a:rPr>
              <a:t>electronic</a:t>
            </a:r>
            <a:r>
              <a:rPr lang="en-US" sz="2600" dirty="0"/>
              <a:t>, general-purpose </a:t>
            </a:r>
            <a:r>
              <a:rPr lang="en-US" sz="2600" dirty="0">
                <a:solidFill>
                  <a:srgbClr val="FF0000"/>
                </a:solidFill>
              </a:rPr>
              <a:t>digital</a:t>
            </a:r>
            <a:r>
              <a:rPr lang="en-US" sz="2600" dirty="0">
                <a:solidFill>
                  <a:schemeClr val="hlink"/>
                </a:solidFill>
              </a:rPr>
              <a:t> computer</a:t>
            </a:r>
            <a:r>
              <a:rPr lang="en-US" sz="2600" dirty="0"/>
              <a:t>.</a:t>
            </a:r>
            <a:r>
              <a:rPr lang="en-US" sz="2600" baseline="30000" dirty="0"/>
              <a:t> </a:t>
            </a:r>
            <a:endParaRPr sz="2600" dirty="0"/>
          </a:p>
          <a:p>
            <a:pPr marL="228600" lvl="0" indent="-228600" algn="just" rtl="0">
              <a:lnSpc>
                <a:spcPct val="90000"/>
              </a:lnSpc>
              <a:spcBef>
                <a:spcPts val="1000"/>
              </a:spcBef>
              <a:spcAft>
                <a:spcPts val="0"/>
              </a:spcAft>
              <a:buClr>
                <a:schemeClr val="dk1"/>
              </a:buClr>
              <a:buSzPct val="100000"/>
              <a:buChar char="•"/>
            </a:pPr>
            <a:r>
              <a:rPr lang="en-US" dirty="0"/>
              <a:t>Task of taking a problem and feed it onto the machine was complex, and usually took weeks. </a:t>
            </a:r>
          </a:p>
          <a:p>
            <a:pPr marL="228600" lvl="0" indent="-228600" algn="just" rtl="0">
              <a:lnSpc>
                <a:spcPct val="90000"/>
              </a:lnSpc>
              <a:spcBef>
                <a:spcPts val="1000"/>
              </a:spcBef>
              <a:spcAft>
                <a:spcPts val="0"/>
              </a:spcAft>
              <a:buClr>
                <a:schemeClr val="dk1"/>
              </a:buClr>
              <a:buSzPct val="100000"/>
              <a:buChar char="•"/>
            </a:pPr>
            <a:r>
              <a:rPr lang="en-US" dirty="0"/>
              <a:t>After the </a:t>
            </a:r>
            <a:r>
              <a:rPr lang="en-US" dirty="0">
                <a:solidFill>
                  <a:srgbClr val="FF0000"/>
                </a:solidFill>
              </a:rPr>
              <a:t>program</a:t>
            </a:r>
            <a:r>
              <a:rPr lang="en-US" dirty="0"/>
              <a:t> was figured out on paper, the process of getting the program into ENIAC by </a:t>
            </a:r>
            <a:r>
              <a:rPr lang="en-US" dirty="0">
                <a:solidFill>
                  <a:srgbClr val="FF0000"/>
                </a:solidFill>
              </a:rPr>
              <a:t>manipulating its switches and cables </a:t>
            </a:r>
            <a:r>
              <a:rPr lang="en-US" dirty="0"/>
              <a:t>could take days. </a:t>
            </a:r>
            <a:endParaRPr sz="4000" baseline="30000" dirty="0"/>
          </a:p>
          <a:p>
            <a:pPr marL="228600" lvl="0" indent="-228600" algn="just" rtl="0">
              <a:lnSpc>
                <a:spcPct val="90000"/>
              </a:lnSpc>
              <a:spcBef>
                <a:spcPts val="1000"/>
              </a:spcBef>
              <a:spcAft>
                <a:spcPts val="0"/>
              </a:spcAft>
              <a:buClr>
                <a:schemeClr val="dk1"/>
              </a:buClr>
              <a:buSzPct val="100000"/>
              <a:buChar char="•"/>
            </a:pPr>
            <a:r>
              <a:rPr lang="en-US" sz="2000" dirty="0"/>
              <a:t>Although ENIAC was designed and primarily used to calculate artillery firing tables for the United States Army's Ballistic Research Laboratory (which later became a part of the Army Research Laboratory),its first program was a study of the feasibility of the thermonuclear weapon.</a:t>
            </a:r>
            <a:endParaRPr sz="2000" baseline="30000" dirty="0"/>
          </a:p>
          <a:p>
            <a:pPr marL="228600" lvl="0" indent="-64135" algn="l" rtl="0">
              <a:lnSpc>
                <a:spcPct val="90000"/>
              </a:lnSpc>
              <a:spcBef>
                <a:spcPts val="1000"/>
              </a:spcBef>
              <a:spcAft>
                <a:spcPts val="0"/>
              </a:spcAft>
              <a:buClr>
                <a:schemeClr val="dk1"/>
              </a:buClr>
              <a:buSzPct val="100000"/>
              <a:buNone/>
            </a:pPr>
            <a:endParaRPr dirty="0"/>
          </a:p>
        </p:txBody>
      </p:sp>
      <p:pic>
        <p:nvPicPr>
          <p:cNvPr id="3" name="Picture 2">
            <a:extLst>
              <a:ext uri="{FF2B5EF4-FFF2-40B4-BE49-F238E27FC236}">
                <a16:creationId xmlns:a16="http://schemas.microsoft.com/office/drawing/2014/main" xmlns="" id="{11A2D9FC-873C-4471-A272-83C475CFD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78" y="1081824"/>
            <a:ext cx="4372970" cy="3066105"/>
          </a:xfrm>
          <a:prstGeom prst="rect">
            <a:avLst/>
          </a:prstGeom>
        </p:spPr>
      </p:pic>
      <p:sp>
        <p:nvSpPr>
          <p:cNvPr id="8" name="Google Shape;218;p36">
            <a:extLst>
              <a:ext uri="{FF2B5EF4-FFF2-40B4-BE49-F238E27FC236}">
                <a16:creationId xmlns:a16="http://schemas.microsoft.com/office/drawing/2014/main" xmlns="" id="{091398C8-E385-435E-B04F-A0955978AE62}"/>
              </a:ext>
            </a:extLst>
          </p:cNvPr>
          <p:cNvSpPr txBox="1">
            <a:spLocks/>
          </p:cNvSpPr>
          <p:nvPr/>
        </p:nvSpPr>
        <p:spPr>
          <a:xfrm>
            <a:off x="8014517" y="4147929"/>
            <a:ext cx="4071217" cy="225287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0" indent="-228600" algn="l" rtl="0">
              <a:lnSpc>
                <a:spcPct val="90000"/>
              </a:lnSpc>
              <a:spcBef>
                <a:spcPts val="1000"/>
              </a:spcBef>
              <a:spcAft>
                <a:spcPts val="0"/>
              </a:spcAft>
              <a:buClr>
                <a:schemeClr val="dk1"/>
              </a:buClr>
              <a:buSzPct val="100000"/>
              <a:buChar char="•"/>
            </a:pPr>
            <a:r>
              <a:rPr lang="en-US" sz="2000" dirty="0"/>
              <a:t>ENIAC was completed in 1945 and first put to work for practical purposes on December 10, 1945</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8"/>
          <p:cNvSpPr txBox="1">
            <a:spLocks noGrp="1"/>
          </p:cNvSpPr>
          <p:nvPr>
            <p:ph type="body" idx="1"/>
          </p:nvPr>
        </p:nvSpPr>
        <p:spPr>
          <a:xfrm>
            <a:off x="243089" y="189406"/>
            <a:ext cx="11705822" cy="18481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ENIAC was just a large collection of arithmetic machines, which originally had programs set up into the machine by a combination of </a:t>
            </a:r>
            <a:r>
              <a:rPr lang="en-US" u="sng" dirty="0">
                <a:solidFill>
                  <a:srgbClr val="FF0000"/>
                </a:solidFill>
              </a:rPr>
              <a:t>plugboard</a:t>
            </a:r>
            <a:r>
              <a:rPr lang="en-US" dirty="0"/>
              <a:t> wiring and three portable function tables (containing 1200 ten-way switches each).</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3" name="Picture 2">
            <a:extLst>
              <a:ext uri="{FF2B5EF4-FFF2-40B4-BE49-F238E27FC236}">
                <a16:creationId xmlns:a16="http://schemas.microsoft.com/office/drawing/2014/main" xmlns="" id="{34378732-5468-45FC-B7DE-0C6529751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139" y="1749287"/>
            <a:ext cx="6811617" cy="51087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11C63C-8825-47DC-BD50-80EDEDF50EA7}"/>
              </a:ext>
            </a:extLst>
          </p:cNvPr>
          <p:cNvSpPr>
            <a:spLocks noGrp="1"/>
          </p:cNvSpPr>
          <p:nvPr>
            <p:ph type="title"/>
          </p:nvPr>
        </p:nvSpPr>
        <p:spPr>
          <a:xfrm>
            <a:off x="838200" y="365126"/>
            <a:ext cx="10515600" cy="774562"/>
          </a:xfrm>
        </p:spPr>
        <p:txBody>
          <a:bodyPr/>
          <a:lstStyle/>
          <a:p>
            <a:r>
              <a:rPr lang="en-US" b="1" dirty="0">
                <a:solidFill>
                  <a:schemeClr val="accent5"/>
                </a:solidFill>
              </a:rPr>
              <a:t>What we will discuss…</a:t>
            </a:r>
          </a:p>
        </p:txBody>
      </p:sp>
      <p:sp>
        <p:nvSpPr>
          <p:cNvPr id="3" name="Content Placeholder 2">
            <a:extLst>
              <a:ext uri="{FF2B5EF4-FFF2-40B4-BE49-F238E27FC236}">
                <a16:creationId xmlns:a16="http://schemas.microsoft.com/office/drawing/2014/main" xmlns="" id="{4D11A96C-3795-4C7E-8953-AAEF2107C47A}"/>
              </a:ext>
            </a:extLst>
          </p:cNvPr>
          <p:cNvSpPr>
            <a:spLocks noGrp="1"/>
          </p:cNvSpPr>
          <p:nvPr>
            <p:ph idx="1"/>
          </p:nvPr>
        </p:nvSpPr>
        <p:spPr>
          <a:xfrm>
            <a:off x="424069" y="1139688"/>
            <a:ext cx="11502887" cy="5565912"/>
          </a:xfrm>
        </p:spPr>
        <p:txBody>
          <a:bodyPr>
            <a:noAutofit/>
          </a:bodyPr>
          <a:lstStyle/>
          <a:p>
            <a:pPr>
              <a:lnSpc>
                <a:spcPct val="100000"/>
              </a:lnSpc>
            </a:pPr>
            <a:r>
              <a:rPr lang="en-US" sz="3600" i="1" dirty="0"/>
              <a:t>Functional units and </a:t>
            </a:r>
            <a:r>
              <a:rPr lang="en-US" sz="3600" i="1" dirty="0" smtClean="0"/>
              <a:t>Interconnections</a:t>
            </a:r>
            <a:endParaRPr lang="en-US" sz="3600" i="1" dirty="0" smtClean="0"/>
          </a:p>
          <a:p>
            <a:pPr>
              <a:lnSpc>
                <a:spcPct val="100000"/>
              </a:lnSpc>
            </a:pPr>
            <a:r>
              <a:rPr lang="en-US" sz="3600" i="1" dirty="0" smtClean="0"/>
              <a:t>Define </a:t>
            </a:r>
            <a:r>
              <a:rPr lang="en-US" sz="3600" i="1" dirty="0">
                <a:solidFill>
                  <a:srgbClr val="FF0000"/>
                </a:solidFill>
              </a:rPr>
              <a:t>Computer Architecture </a:t>
            </a:r>
            <a:r>
              <a:rPr lang="en-US" sz="3600" i="1" dirty="0"/>
              <a:t>&amp; </a:t>
            </a:r>
            <a:r>
              <a:rPr lang="en-US" sz="3600" i="1" dirty="0">
                <a:solidFill>
                  <a:srgbClr val="FF0000"/>
                </a:solidFill>
              </a:rPr>
              <a:t>Computer Organization</a:t>
            </a:r>
          </a:p>
          <a:p>
            <a:pPr>
              <a:lnSpc>
                <a:spcPct val="100000"/>
              </a:lnSpc>
            </a:pPr>
            <a:r>
              <a:rPr lang="en-US" sz="3600" i="1" dirty="0" smtClean="0"/>
              <a:t>How </a:t>
            </a:r>
            <a:r>
              <a:rPr lang="en-US" sz="3600" i="1" dirty="0"/>
              <a:t>computers </a:t>
            </a:r>
            <a:r>
              <a:rPr lang="en-US" sz="3600" i="1" dirty="0" smtClean="0"/>
              <a:t>work?</a:t>
            </a:r>
          </a:p>
          <a:p>
            <a:pPr>
              <a:lnSpc>
                <a:spcPct val="100000"/>
              </a:lnSpc>
            </a:pPr>
            <a:r>
              <a:rPr lang="en-US" sz="3600" i="1" dirty="0" smtClean="0"/>
              <a:t>How </a:t>
            </a:r>
            <a:r>
              <a:rPr lang="en-US" sz="3600" i="1" dirty="0"/>
              <a:t>computers run programs</a:t>
            </a:r>
            <a:r>
              <a:rPr lang="en-US" sz="3600" i="1" dirty="0" smtClean="0"/>
              <a:t>?</a:t>
            </a:r>
          </a:p>
          <a:p>
            <a:pPr>
              <a:lnSpc>
                <a:spcPct val="100000"/>
              </a:lnSpc>
            </a:pPr>
            <a:r>
              <a:rPr lang="en-US" sz="3600" i="1" dirty="0" smtClean="0"/>
              <a:t>How </a:t>
            </a:r>
            <a:r>
              <a:rPr lang="en-US" sz="3600" i="1" dirty="0"/>
              <a:t>to assess performance of a computer?</a:t>
            </a:r>
          </a:p>
          <a:p>
            <a:pPr>
              <a:lnSpc>
                <a:spcPct val="100000"/>
              </a:lnSpc>
            </a:pPr>
            <a:r>
              <a:rPr lang="en-US" sz="3600" i="1" dirty="0"/>
              <a:t>How to improve performance of a </a:t>
            </a:r>
            <a:r>
              <a:rPr lang="en-US" sz="3600" i="1" dirty="0" smtClean="0"/>
              <a:t>computer</a:t>
            </a:r>
            <a:r>
              <a:rPr lang="en-US" sz="3600" i="1" dirty="0"/>
              <a:t>?</a:t>
            </a:r>
            <a:endParaRPr lang="en-US" sz="3600" i="1" dirty="0"/>
          </a:p>
        </p:txBody>
      </p:sp>
    </p:spTree>
    <p:extLst>
      <p:ext uri="{BB962C8B-B14F-4D97-AF65-F5344CB8AC3E}">
        <p14:creationId xmlns:p14="http://schemas.microsoft.com/office/powerpoint/2010/main" val="418195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748047" y="207024"/>
            <a:ext cx="11164910" cy="7460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EDVAC</a:t>
            </a:r>
            <a:r>
              <a:rPr lang="en-US" sz="3600" dirty="0"/>
              <a:t> (</a:t>
            </a:r>
            <a:r>
              <a:rPr lang="en-US" sz="3600" b="1" dirty="0"/>
              <a:t>Electronic Discrete Variable Automatic Computer</a:t>
            </a:r>
            <a:r>
              <a:rPr lang="en-US" sz="3600" dirty="0"/>
              <a:t>)</a:t>
            </a:r>
            <a:endParaRPr dirty="0"/>
          </a:p>
        </p:txBody>
      </p:sp>
      <p:sp>
        <p:nvSpPr>
          <p:cNvPr id="236" name="Google Shape;236;p39"/>
          <p:cNvSpPr txBox="1">
            <a:spLocks noGrp="1"/>
          </p:cNvSpPr>
          <p:nvPr>
            <p:ph type="body" idx="1"/>
          </p:nvPr>
        </p:nvSpPr>
        <p:spPr>
          <a:xfrm>
            <a:off x="231819" y="953037"/>
            <a:ext cx="6924355" cy="5602309"/>
          </a:xfrm>
          <a:prstGeom prst="rect">
            <a:avLst/>
          </a:prstGeom>
          <a:noFill/>
          <a:ln>
            <a:noFill/>
          </a:ln>
        </p:spPr>
        <p:txBody>
          <a:bodyPr spcFirstLastPara="1" wrap="square" lIns="91425" tIns="45700" rIns="91425" bIns="45700" anchor="t" anchorCtr="0">
            <a:normAutofit fontScale="85000" lnSpcReduction="20000"/>
          </a:bodyPr>
          <a:lstStyle/>
          <a:p>
            <a:pPr marL="228600" lvl="0" indent="-254000" algn="l" rtl="0">
              <a:lnSpc>
                <a:spcPct val="90000"/>
              </a:lnSpc>
              <a:spcBef>
                <a:spcPts val="1000"/>
              </a:spcBef>
              <a:spcAft>
                <a:spcPts val="0"/>
              </a:spcAft>
              <a:buClr>
                <a:schemeClr val="dk1"/>
              </a:buClr>
              <a:buSzPts val="4000"/>
              <a:buChar char="•"/>
            </a:pPr>
            <a:r>
              <a:rPr lang="en-US" sz="3500" dirty="0"/>
              <a:t>It was </a:t>
            </a:r>
            <a:r>
              <a:rPr lang="en-US" sz="3500" u="sng" dirty="0">
                <a:solidFill>
                  <a:srgbClr val="FF0000"/>
                </a:solidFill>
              </a:rPr>
              <a:t>binary</a:t>
            </a:r>
            <a:r>
              <a:rPr lang="en-US" sz="3500" dirty="0"/>
              <a:t> rather than decimal, and was designed to be a </a:t>
            </a:r>
            <a:r>
              <a:rPr lang="en-US" sz="3500" u="sng" dirty="0">
                <a:solidFill>
                  <a:srgbClr val="FF0000"/>
                </a:solidFill>
              </a:rPr>
              <a:t>stored-program computer</a:t>
            </a:r>
            <a:r>
              <a:rPr lang="en-US" sz="3500" dirty="0"/>
              <a:t>. </a:t>
            </a:r>
            <a:endParaRPr sz="3500" dirty="0"/>
          </a:p>
          <a:p>
            <a:pPr marL="228600" lvl="0" indent="-228600" algn="just" rtl="0">
              <a:lnSpc>
                <a:spcPct val="90000"/>
              </a:lnSpc>
              <a:spcBef>
                <a:spcPts val="1000"/>
              </a:spcBef>
              <a:spcAft>
                <a:spcPts val="0"/>
              </a:spcAft>
              <a:buClr>
                <a:schemeClr val="dk1"/>
              </a:buClr>
              <a:buSzPts val="2800"/>
              <a:buChar char="•"/>
            </a:pPr>
            <a:r>
              <a:rPr lang="en-US" dirty="0"/>
              <a:t>Functionally, EDVAC was a binary serial computer with automatic addition, subtraction, multiplication, programmed division and automatic checking with an ultrasonic serial memory capacity of 1,000 words. </a:t>
            </a:r>
          </a:p>
          <a:p>
            <a:pPr marL="228600" lvl="0" indent="-228600" algn="just" rtl="0">
              <a:lnSpc>
                <a:spcPct val="90000"/>
              </a:lnSpc>
              <a:spcBef>
                <a:spcPts val="1000"/>
              </a:spcBef>
              <a:spcAft>
                <a:spcPts val="0"/>
              </a:spcAft>
              <a:buClr>
                <a:schemeClr val="dk1"/>
              </a:buClr>
              <a:buSzPts val="2800"/>
              <a:buChar char="•"/>
            </a:pPr>
            <a:r>
              <a:rPr lang="en-US" dirty="0"/>
              <a:t>EDVAC's average addition time was 864 microseconds and its average multiplication time was 2,900 microseconds. </a:t>
            </a:r>
          </a:p>
          <a:p>
            <a:pPr marL="228600" lvl="0" indent="-228600" algn="just" rtl="0">
              <a:lnSpc>
                <a:spcPct val="90000"/>
              </a:lnSpc>
              <a:spcBef>
                <a:spcPts val="1000"/>
              </a:spcBef>
              <a:spcAft>
                <a:spcPts val="0"/>
              </a:spcAft>
              <a:buClr>
                <a:schemeClr val="dk1"/>
              </a:buClr>
              <a:buSzPts val="2800"/>
              <a:buChar char="•"/>
            </a:pPr>
            <a:r>
              <a:rPr lang="en-US" dirty="0"/>
              <a:t>EDVAC was designed to receive its instructions electronically; moreover, the program, coded in zeros and ones, would be kept in the same place that held the numbers the computer would be processing. This approach—letting a program treat its own instructions as data—offered huge advantages.</a:t>
            </a:r>
            <a:endParaRPr dirty="0"/>
          </a:p>
        </p:txBody>
      </p:sp>
      <p:pic>
        <p:nvPicPr>
          <p:cNvPr id="3" name="Picture 2">
            <a:extLst>
              <a:ext uri="{FF2B5EF4-FFF2-40B4-BE49-F238E27FC236}">
                <a16:creationId xmlns:a16="http://schemas.microsoft.com/office/drawing/2014/main" xmlns="" id="{F8FFDB22-5DD5-4F72-8131-956BD4238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778" y="1138568"/>
            <a:ext cx="4375105" cy="345633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8;p41"/>
          <p:cNvSpPr txBox="1">
            <a:spLocks/>
          </p:cNvSpPr>
          <p:nvPr/>
        </p:nvSpPr>
        <p:spPr>
          <a:xfrm>
            <a:off x="287631" y="206062"/>
            <a:ext cx="11603865" cy="2403321"/>
          </a:xfrm>
          <a:prstGeom prst="rect">
            <a:avLst/>
          </a:prstGeom>
          <a:noFill/>
          <a:ln>
            <a:noFill/>
          </a:ln>
        </p:spPr>
        <p:txBody>
          <a:bodyPr spcFirstLastPara="1" vert="horz" wrap="square" lIns="91425" tIns="45700" rIns="91425" bIns="45700" rtlCol="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800"/>
              <a:buNone/>
            </a:pPr>
            <a:r>
              <a:rPr lang="en-US" b="1" dirty="0"/>
              <a:t>Stored program </a:t>
            </a:r>
            <a:r>
              <a:rPr lang="en-US" b="1" dirty="0" smtClean="0"/>
              <a:t>computer: </a:t>
            </a:r>
            <a:r>
              <a:rPr lang="en-US" u="sng" dirty="0" smtClean="0">
                <a:solidFill>
                  <a:schemeClr val="hlink"/>
                </a:solidFill>
                <a:hlinkClick r:id="rId2"/>
              </a:rPr>
              <a:t>Von Neumann architecture</a:t>
            </a:r>
            <a:endParaRPr lang="en-US" dirty="0"/>
          </a:p>
          <a:p>
            <a:pPr marL="0" indent="0">
              <a:lnSpc>
                <a:spcPct val="100000"/>
              </a:lnSpc>
              <a:spcBef>
                <a:spcPts val="0"/>
              </a:spcBef>
              <a:buClr>
                <a:schemeClr val="dk1"/>
              </a:buClr>
              <a:buSzPts val="2800"/>
              <a:buNone/>
            </a:pPr>
            <a:endParaRPr lang="en-US" dirty="0" smtClean="0"/>
          </a:p>
          <a:p>
            <a:pPr>
              <a:lnSpc>
                <a:spcPct val="100000"/>
              </a:lnSpc>
              <a:spcBef>
                <a:spcPts val="0"/>
              </a:spcBef>
              <a:buClr>
                <a:schemeClr val="dk1"/>
              </a:buClr>
              <a:buSzPts val="2800"/>
            </a:pPr>
            <a:r>
              <a:rPr lang="en-US" dirty="0" smtClean="0"/>
              <a:t>Both Instructions and Data are stored in RAM in binary</a:t>
            </a:r>
          </a:p>
          <a:p>
            <a:pPr>
              <a:lnSpc>
                <a:spcPct val="100000"/>
              </a:lnSpc>
              <a:spcBef>
                <a:spcPts val="0"/>
              </a:spcBef>
              <a:buClr>
                <a:schemeClr val="dk1"/>
              </a:buClr>
              <a:buSzPts val="2800"/>
            </a:pPr>
            <a:r>
              <a:rPr lang="en-US" dirty="0" smtClean="0"/>
              <a:t>Instructions (Program) are modified easily</a:t>
            </a:r>
          </a:p>
          <a:p>
            <a:pPr>
              <a:lnSpc>
                <a:spcPct val="100000"/>
              </a:lnSpc>
              <a:spcBef>
                <a:spcPts val="0"/>
              </a:spcBef>
              <a:buClr>
                <a:schemeClr val="dk1"/>
              </a:buClr>
              <a:buSzPts val="2800"/>
            </a:pPr>
            <a:r>
              <a:rPr lang="en-US" dirty="0" smtClean="0"/>
              <a:t>Single RAM holds both Instructions and Data</a:t>
            </a:r>
          </a:p>
          <a:p>
            <a:pPr>
              <a:lnSpc>
                <a:spcPct val="100000"/>
              </a:lnSpc>
              <a:spcBef>
                <a:spcPts val="0"/>
              </a:spcBef>
              <a:buClr>
                <a:schemeClr val="dk1"/>
              </a:buClr>
              <a:buSzPts val="2800"/>
            </a:pPr>
            <a:r>
              <a:rPr lang="en-US" dirty="0" smtClean="0"/>
              <a:t>Single BUS system was used to connect CPU to RAM  </a:t>
            </a:r>
          </a:p>
          <a:p>
            <a:pPr>
              <a:lnSpc>
                <a:spcPct val="100000"/>
              </a:lnSpc>
              <a:spcBef>
                <a:spcPts val="0"/>
              </a:spcBef>
              <a:buClr>
                <a:schemeClr val="dk1"/>
              </a:buClr>
              <a:buSzPts val="2800"/>
            </a:pPr>
            <a:endParaRPr lang="en-US" dirty="0"/>
          </a:p>
        </p:txBody>
      </p:sp>
      <p:pic>
        <p:nvPicPr>
          <p:cNvPr id="6" name="Picture 5">
            <a:extLst>
              <a:ext uri="{FF2B5EF4-FFF2-40B4-BE49-F238E27FC236}">
                <a16:creationId xmlns:a16="http://schemas.microsoft.com/office/drawing/2014/main" xmlns="" id="{FEA4955D-A195-4D6C-98A3-69645F293DB8}"/>
              </a:ext>
            </a:extLst>
          </p:cNvPr>
          <p:cNvPicPr>
            <a:picLocks noChangeAspect="1"/>
          </p:cNvPicPr>
          <p:nvPr/>
        </p:nvPicPr>
        <p:blipFill>
          <a:blip r:embed="rId3"/>
          <a:stretch>
            <a:fillRect/>
          </a:stretch>
        </p:blipFill>
        <p:spPr>
          <a:xfrm>
            <a:off x="8577029" y="470445"/>
            <a:ext cx="3506454" cy="2138938"/>
          </a:xfrm>
          <a:prstGeom prst="rect">
            <a:avLst/>
          </a:prstGeom>
        </p:spPr>
      </p:pic>
      <p:pic>
        <p:nvPicPr>
          <p:cNvPr id="2" name="Picture 1"/>
          <p:cNvPicPr>
            <a:picLocks noChangeAspect="1"/>
          </p:cNvPicPr>
          <p:nvPr/>
        </p:nvPicPr>
        <p:blipFill>
          <a:blip r:embed="rId4"/>
          <a:stretch>
            <a:fillRect/>
          </a:stretch>
        </p:blipFill>
        <p:spPr>
          <a:xfrm>
            <a:off x="6089563" y="3278456"/>
            <a:ext cx="5993920" cy="2440148"/>
          </a:xfrm>
          <a:prstGeom prst="rect">
            <a:avLst/>
          </a:prstGeom>
        </p:spPr>
      </p:pic>
      <p:pic>
        <p:nvPicPr>
          <p:cNvPr id="7" name="Google Shape;275;p45"/>
          <p:cNvPicPr preferRelativeResize="0"/>
          <p:nvPr/>
        </p:nvPicPr>
        <p:blipFill rotWithShape="1">
          <a:blip r:embed="rId5">
            <a:alphaModFix/>
          </a:blip>
          <a:srcRect/>
          <a:stretch/>
        </p:blipFill>
        <p:spPr>
          <a:xfrm>
            <a:off x="801603" y="2944741"/>
            <a:ext cx="4882505" cy="3508673"/>
          </a:xfrm>
          <a:prstGeom prst="rect">
            <a:avLst/>
          </a:prstGeom>
          <a:noFill/>
          <a:ln>
            <a:noFill/>
          </a:ln>
        </p:spPr>
      </p:pic>
    </p:spTree>
    <p:extLst>
      <p:ext uri="{BB962C8B-B14F-4D97-AF65-F5344CB8AC3E}">
        <p14:creationId xmlns:p14="http://schemas.microsoft.com/office/powerpoint/2010/main" val="1200781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5"/>
          <p:cNvPicPr preferRelativeResize="0"/>
          <p:nvPr/>
        </p:nvPicPr>
        <p:blipFill rotWithShape="1">
          <a:blip r:embed="rId3">
            <a:alphaModFix/>
          </a:blip>
          <a:srcRect/>
          <a:stretch/>
        </p:blipFill>
        <p:spPr>
          <a:xfrm>
            <a:off x="8013457" y="3407785"/>
            <a:ext cx="4063313" cy="3188429"/>
          </a:xfrm>
          <a:prstGeom prst="rect">
            <a:avLst/>
          </a:prstGeom>
          <a:noFill/>
          <a:ln>
            <a:noFill/>
          </a:ln>
        </p:spPr>
      </p:pic>
      <p:sp>
        <p:nvSpPr>
          <p:cNvPr id="276" name="Google Shape;276;p45"/>
          <p:cNvSpPr txBox="1">
            <a:spLocks noGrp="1"/>
          </p:cNvSpPr>
          <p:nvPr>
            <p:ph type="title"/>
          </p:nvPr>
        </p:nvSpPr>
        <p:spPr>
          <a:xfrm>
            <a:off x="7582829" y="307859"/>
            <a:ext cx="4609171" cy="404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ct val="100000"/>
              <a:buFont typeface="Calibri"/>
              <a:buNone/>
            </a:pPr>
            <a:r>
              <a:rPr lang="en-US" sz="3200" dirty="0">
                <a:solidFill>
                  <a:srgbClr val="7030A0"/>
                </a:solidFill>
              </a:rPr>
              <a:t>von Neumann </a:t>
            </a:r>
            <a:r>
              <a:rPr lang="en-US" sz="3200" dirty="0" smtClean="0">
                <a:solidFill>
                  <a:srgbClr val="7030A0"/>
                </a:solidFill>
              </a:rPr>
              <a:t>Architecture</a:t>
            </a:r>
            <a:endParaRPr sz="3200" dirty="0"/>
          </a:p>
        </p:txBody>
      </p:sp>
      <p:sp>
        <p:nvSpPr>
          <p:cNvPr id="277" name="Google Shape;277;p45"/>
          <p:cNvSpPr txBox="1"/>
          <p:nvPr/>
        </p:nvSpPr>
        <p:spPr>
          <a:xfrm>
            <a:off x="137009" y="66907"/>
            <a:ext cx="7713449" cy="6713034"/>
          </a:xfrm>
          <a:prstGeom prst="rect">
            <a:avLst/>
          </a:prstGeom>
          <a:noFill/>
          <a:ln>
            <a:noFill/>
          </a:ln>
        </p:spPr>
        <p:txBody>
          <a:bodyPr spcFirstLastPara="1" wrap="square" lIns="91425" tIns="45700" rIns="91425" bIns="45700" anchor="ctr" anchorCtr="0">
            <a:normAutofit/>
          </a:bodyPr>
          <a:lstStyle/>
          <a:p>
            <a:pPr marR="0" lvl="0" algn="just" rtl="0">
              <a:lnSpc>
                <a:spcPct val="120000"/>
              </a:lnSpc>
              <a:spcBef>
                <a:spcPts val="0"/>
              </a:spcBef>
              <a:spcAft>
                <a:spcPts val="0"/>
              </a:spcAft>
              <a:buClr>
                <a:schemeClr val="dk1"/>
              </a:buClr>
              <a:buSzPts val="2000"/>
            </a:pPr>
            <a:r>
              <a:rPr lang="en-US" sz="2000" dirty="0" smtClean="0">
                <a:solidFill>
                  <a:srgbClr val="FF0000"/>
                </a:solidFill>
                <a:latin typeface="Calibri"/>
                <a:ea typeface="Calibri"/>
                <a:cs typeface="Calibri"/>
                <a:sym typeface="Calibri"/>
              </a:rPr>
              <a:t>Key Features</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Data </a:t>
            </a:r>
            <a:r>
              <a:rPr lang="en-US" sz="2000" dirty="0">
                <a:solidFill>
                  <a:schemeClr val="dk1"/>
                </a:solidFill>
                <a:latin typeface="Calibri"/>
                <a:ea typeface="Calibri"/>
                <a:cs typeface="Calibri"/>
                <a:sym typeface="Calibri"/>
              </a:rPr>
              <a:t>and instructions are both stored in </a:t>
            </a:r>
            <a:r>
              <a:rPr lang="en-US" sz="2000" dirty="0" smtClean="0">
                <a:solidFill>
                  <a:schemeClr val="dk1"/>
                </a:solidFill>
                <a:latin typeface="Calibri"/>
                <a:ea typeface="Calibri"/>
                <a:cs typeface="Calibri"/>
                <a:sym typeface="Calibri"/>
              </a:rPr>
              <a:t>a single primary storage </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Instructions </a:t>
            </a:r>
            <a:r>
              <a:rPr lang="en-US" sz="2000" dirty="0">
                <a:solidFill>
                  <a:schemeClr val="dk1"/>
                </a:solidFill>
                <a:latin typeface="Calibri"/>
                <a:ea typeface="Calibri"/>
                <a:cs typeface="Calibri"/>
                <a:sym typeface="Calibri"/>
              </a:rPr>
              <a:t>are </a:t>
            </a:r>
            <a:r>
              <a:rPr lang="en-US" sz="2000" dirty="0" smtClean="0">
                <a:solidFill>
                  <a:schemeClr val="dk1"/>
                </a:solidFill>
                <a:latin typeface="Calibri"/>
                <a:ea typeface="Calibri"/>
                <a:cs typeface="Calibri"/>
                <a:sym typeface="Calibri"/>
              </a:rPr>
              <a:t>read </a:t>
            </a:r>
            <a:r>
              <a:rPr lang="en-US" sz="2000" dirty="0">
                <a:solidFill>
                  <a:schemeClr val="dk1"/>
                </a:solidFill>
                <a:latin typeface="Calibri"/>
                <a:ea typeface="Calibri"/>
                <a:cs typeface="Calibri"/>
                <a:sym typeface="Calibri"/>
              </a:rPr>
              <a:t>from memory one at a time and in order (</a:t>
            </a:r>
            <a:r>
              <a:rPr lang="en-US" sz="2000" dirty="0" smtClean="0">
                <a:solidFill>
                  <a:schemeClr val="dk1"/>
                </a:solidFill>
                <a:latin typeface="Calibri"/>
                <a:ea typeface="Calibri"/>
                <a:cs typeface="Calibri"/>
                <a:sym typeface="Calibri"/>
              </a:rPr>
              <a:t>serially as it is stored/as it appears in a program).</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The </a:t>
            </a:r>
            <a:r>
              <a:rPr lang="en-US" sz="2000" dirty="0">
                <a:solidFill>
                  <a:schemeClr val="dk1"/>
                </a:solidFill>
                <a:latin typeface="Calibri"/>
                <a:ea typeface="Calibri"/>
                <a:cs typeface="Calibri"/>
                <a:sym typeface="Calibri"/>
              </a:rPr>
              <a:t>processor decodes and executes </a:t>
            </a:r>
            <a:r>
              <a:rPr lang="en-US" sz="2000" dirty="0" smtClean="0">
                <a:solidFill>
                  <a:schemeClr val="dk1"/>
                </a:solidFill>
                <a:latin typeface="Calibri"/>
                <a:ea typeface="Calibri"/>
                <a:cs typeface="Calibri"/>
                <a:sym typeface="Calibri"/>
              </a:rPr>
              <a:t>one instruction at a time. </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Result is stored </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CPU reads next instruction from RAM</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This process continues till the end of the program.</a:t>
            </a:r>
          </a:p>
          <a:p>
            <a:pPr marL="342900" lvl="0" indent="-342900" algn="just">
              <a:lnSpc>
                <a:spcPct val="120000"/>
              </a:lnSpc>
              <a:buClr>
                <a:schemeClr val="dk1"/>
              </a:buClr>
              <a:buSzPts val="2000"/>
              <a:buFont typeface="Arial" panose="020B0604020202020204" pitchFamily="34" charset="0"/>
              <a:buChar char="•"/>
            </a:pPr>
            <a:r>
              <a:rPr lang="en-US" sz="2000" dirty="0">
                <a:solidFill>
                  <a:schemeClr val="dk1"/>
                </a:solidFill>
                <a:ea typeface="Calibri"/>
                <a:cs typeface="Calibri"/>
                <a:sym typeface="Calibri"/>
              </a:rPr>
              <a:t>Parallel implementation of </a:t>
            </a:r>
            <a:r>
              <a:rPr lang="en-US" sz="2000" dirty="0" smtClean="0">
                <a:solidFill>
                  <a:schemeClr val="dk1"/>
                </a:solidFill>
                <a:ea typeface="Calibri"/>
                <a:cs typeface="Calibri"/>
                <a:sym typeface="Calibri"/>
              </a:rPr>
              <a:t>instructions is </a:t>
            </a:r>
            <a:r>
              <a:rPr lang="en-US" sz="2000" dirty="0">
                <a:solidFill>
                  <a:schemeClr val="dk1"/>
                </a:solidFill>
                <a:ea typeface="Calibri"/>
                <a:cs typeface="Calibri"/>
                <a:sym typeface="Calibri"/>
              </a:rPr>
              <a:t>not </a:t>
            </a:r>
            <a:r>
              <a:rPr lang="en-US" sz="2000" dirty="0" smtClean="0">
                <a:solidFill>
                  <a:schemeClr val="dk1"/>
                </a:solidFill>
                <a:ea typeface="Calibri"/>
                <a:cs typeface="Calibri"/>
                <a:sym typeface="Calibri"/>
              </a:rPr>
              <a:t>allowed.</a:t>
            </a:r>
          </a:p>
          <a:p>
            <a:pPr marL="342900" indent="-342900" algn="just">
              <a:lnSpc>
                <a:spcPct val="120000"/>
              </a:lnSpc>
              <a:buClr>
                <a:schemeClr val="dk1"/>
              </a:buClr>
              <a:buSzPts val="2000"/>
              <a:buFont typeface="Arial" panose="020B0604020202020204" pitchFamily="34" charset="0"/>
              <a:buChar char="•"/>
            </a:pPr>
            <a:r>
              <a:rPr lang="en-US" sz="2000" dirty="0">
                <a:solidFill>
                  <a:schemeClr val="dk1"/>
                </a:solidFill>
                <a:ea typeface="Calibri"/>
                <a:cs typeface="Calibri"/>
                <a:sym typeface="Calibri"/>
              </a:rPr>
              <a:t>Instructions can only be carried out one at a time and sequentially</a:t>
            </a:r>
            <a:r>
              <a:rPr lang="en-US" sz="2000" dirty="0" smtClean="0">
                <a:solidFill>
                  <a:schemeClr val="dk1"/>
                </a:solidFill>
                <a:ea typeface="Calibri"/>
                <a:cs typeface="Calibri"/>
                <a:sym typeface="Calibri"/>
              </a:rPr>
              <a:t>.</a:t>
            </a:r>
          </a:p>
          <a:p>
            <a:pPr marL="342900" indent="-342900" algn="just">
              <a:lnSpc>
                <a:spcPct val="120000"/>
              </a:lnSpc>
              <a:buClr>
                <a:schemeClr val="dk1"/>
              </a:buClr>
              <a:buSzPts val="2000"/>
              <a:buFont typeface="Arial" panose="020B0604020202020204" pitchFamily="34" charset="0"/>
              <a:buChar char="•"/>
            </a:pPr>
            <a:r>
              <a:rPr lang="en-US" sz="2000" dirty="0" smtClean="0">
                <a:solidFill>
                  <a:schemeClr val="dk1"/>
                </a:solidFill>
                <a:cs typeface="Calibri"/>
                <a:sym typeface="Calibri"/>
              </a:rPr>
              <a:t>CPU cannot read Instruction and data simultaneously due to a single bus syste</a:t>
            </a:r>
            <a:r>
              <a:rPr lang="en-US" sz="2000" dirty="0">
                <a:solidFill>
                  <a:schemeClr val="dk1"/>
                </a:solidFill>
                <a:cs typeface="Calibri"/>
                <a:sym typeface="Calibri"/>
              </a:rPr>
              <a:t>m</a:t>
            </a:r>
            <a:endParaRPr lang="en-US" sz="2000" dirty="0"/>
          </a:p>
          <a:p>
            <a:pPr>
              <a:lnSpc>
                <a:spcPct val="120000"/>
              </a:lnSpc>
            </a:pPr>
            <a:r>
              <a:rPr lang="en-US" sz="2000" b="1" u="sng" dirty="0" smtClean="0">
                <a:solidFill>
                  <a:schemeClr val="tx2"/>
                </a:solidFill>
              </a:rPr>
              <a:t>Limitations: </a:t>
            </a:r>
            <a:r>
              <a:rPr lang="en-US" sz="2000" b="1" dirty="0" smtClean="0">
                <a:solidFill>
                  <a:srgbClr val="FF0000"/>
                </a:solidFill>
              </a:rPr>
              <a:t>Von </a:t>
            </a:r>
            <a:r>
              <a:rPr lang="en-US" sz="2000" b="1" dirty="0">
                <a:solidFill>
                  <a:srgbClr val="FF0000"/>
                </a:solidFill>
              </a:rPr>
              <a:t>Neumann Bottleneck </a:t>
            </a:r>
            <a:endParaRPr lang="en-US" sz="2000" b="1" dirty="0" smtClean="0">
              <a:solidFill>
                <a:srgbClr val="FF0000"/>
              </a:solidFill>
            </a:endParaRPr>
          </a:p>
          <a:p>
            <a:pPr>
              <a:lnSpc>
                <a:spcPct val="120000"/>
              </a:lnSpc>
            </a:pPr>
            <a:r>
              <a:rPr lang="en-US" sz="2000" dirty="0" smtClean="0"/>
              <a:t>An </a:t>
            </a:r>
            <a:r>
              <a:rPr lang="en-US" sz="2000" dirty="0"/>
              <a:t>instruction </a:t>
            </a:r>
            <a:r>
              <a:rPr lang="en-US" sz="2000" dirty="0" smtClean="0"/>
              <a:t>read/fetch </a:t>
            </a:r>
            <a:r>
              <a:rPr lang="en-US" sz="2000" dirty="0"/>
              <a:t>and a data operation cannot occur at the same time because they share a common bus.</a:t>
            </a:r>
            <a:endParaRPr lang="en-US" sz="2000" dirty="0">
              <a:effectLst/>
            </a:endParaRPr>
          </a:p>
          <a:p>
            <a:pPr>
              <a:lnSpc>
                <a:spcPct val="120000"/>
              </a:lnSpc>
            </a:pPr>
            <a:r>
              <a:rPr lang="en-US" sz="2000" dirty="0" smtClean="0">
                <a:effectLst/>
              </a:rPr>
              <a:t>CPU has to </a:t>
            </a:r>
            <a:r>
              <a:rPr lang="en-US" sz="2000" dirty="0">
                <a:effectLst/>
              </a:rPr>
              <a:t>wait and </a:t>
            </a:r>
            <a:r>
              <a:rPr lang="en-US" sz="2000" dirty="0" smtClean="0">
                <a:effectLst/>
              </a:rPr>
              <a:t>remains idle </a:t>
            </a:r>
            <a:r>
              <a:rPr lang="en-US" sz="2000" dirty="0">
                <a:effectLst/>
              </a:rPr>
              <a:t>for a certain amount of time while low speed memory is being accessed</a:t>
            </a:r>
            <a:r>
              <a:rPr lang="en-US" sz="2000" dirty="0" smtClean="0">
                <a:effectLst/>
              </a:rPr>
              <a:t>.</a:t>
            </a:r>
            <a:r>
              <a:rPr lang="en-US" sz="2000" dirty="0">
                <a:solidFill>
                  <a:schemeClr val="dk1"/>
                </a:solidFill>
                <a:latin typeface="Calibri"/>
                <a:cs typeface="Calibri"/>
                <a:sym typeface="Calibri"/>
              </a:rPr>
              <a:t> </a:t>
            </a:r>
            <a:endParaRPr lang="en-US" sz="2000" dirty="0" smtClean="0">
              <a:solidFill>
                <a:schemeClr val="dk1"/>
              </a:solidFill>
              <a:latin typeface="Calibri"/>
              <a:cs typeface="Calibri"/>
              <a:sym typeface="Calibri"/>
            </a:endParaRPr>
          </a:p>
          <a:p>
            <a:pPr>
              <a:lnSpc>
                <a:spcPct val="120000"/>
              </a:lnSpc>
            </a:pPr>
            <a:r>
              <a:rPr lang="en-US" sz="2000" dirty="0"/>
              <a:t>Von Neumann bottleneck </a:t>
            </a:r>
            <a:r>
              <a:rPr lang="en-US" sz="2000" dirty="0" smtClean="0"/>
              <a:t>limits </a:t>
            </a:r>
            <a:r>
              <a:rPr lang="en-US" sz="2000" dirty="0"/>
              <a:t>the performance of the </a:t>
            </a:r>
            <a:r>
              <a:rPr lang="en-US" sz="2000" dirty="0" smtClean="0"/>
              <a:t>system.</a:t>
            </a:r>
            <a:endParaRPr lang="en-US" sz="2000" dirty="0">
              <a:effectLst/>
            </a:endParaRPr>
          </a:p>
        </p:txBody>
      </p:sp>
      <p:pic>
        <p:nvPicPr>
          <p:cNvPr id="5" name="Picture 4">
            <a:extLst>
              <a:ext uri="{FF2B5EF4-FFF2-40B4-BE49-F238E27FC236}">
                <a16:creationId xmlns:a16="http://schemas.microsoft.com/office/drawing/2014/main" xmlns="" id="{FEA4955D-A195-4D6C-98A3-69645F293DB8}"/>
              </a:ext>
            </a:extLst>
          </p:cNvPr>
          <p:cNvPicPr>
            <a:picLocks noChangeAspect="1"/>
          </p:cNvPicPr>
          <p:nvPr/>
        </p:nvPicPr>
        <p:blipFill>
          <a:blip r:embed="rId4"/>
          <a:stretch>
            <a:fillRect/>
          </a:stretch>
        </p:blipFill>
        <p:spPr>
          <a:xfrm>
            <a:off x="8013458" y="964266"/>
            <a:ext cx="3261133" cy="198929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5908" y="195908"/>
            <a:ext cx="6877053" cy="3229872"/>
          </a:xfrm>
          <a:prstGeom prst="rect">
            <a:avLst/>
          </a:prstGeom>
        </p:spPr>
      </p:pic>
      <p:pic>
        <p:nvPicPr>
          <p:cNvPr id="6" name="Picture 5"/>
          <p:cNvPicPr>
            <a:picLocks noChangeAspect="1"/>
          </p:cNvPicPr>
          <p:nvPr/>
        </p:nvPicPr>
        <p:blipFill>
          <a:blip r:embed="rId3"/>
          <a:stretch>
            <a:fillRect/>
          </a:stretch>
        </p:blipFill>
        <p:spPr>
          <a:xfrm>
            <a:off x="4704921" y="3425781"/>
            <a:ext cx="7293253" cy="3271234"/>
          </a:xfrm>
          <a:prstGeom prst="rect">
            <a:avLst/>
          </a:prstGeom>
        </p:spPr>
      </p:pic>
    </p:spTree>
    <p:extLst>
      <p:ext uri="{BB962C8B-B14F-4D97-AF65-F5344CB8AC3E}">
        <p14:creationId xmlns:p14="http://schemas.microsoft.com/office/powerpoint/2010/main" val="1037170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32893" y="518698"/>
            <a:ext cx="6012141" cy="2391927"/>
          </a:xfrm>
          <a:prstGeom prst="rect">
            <a:avLst/>
          </a:prstGeom>
        </p:spPr>
      </p:pic>
      <p:pic>
        <p:nvPicPr>
          <p:cNvPr id="7" name="Picture 6"/>
          <p:cNvPicPr>
            <a:picLocks noChangeAspect="1"/>
          </p:cNvPicPr>
          <p:nvPr/>
        </p:nvPicPr>
        <p:blipFill>
          <a:blip r:embed="rId3"/>
          <a:stretch>
            <a:fillRect/>
          </a:stretch>
        </p:blipFill>
        <p:spPr>
          <a:xfrm>
            <a:off x="232893" y="3164043"/>
            <a:ext cx="6012141" cy="2872609"/>
          </a:xfrm>
          <a:prstGeom prst="rect">
            <a:avLst/>
          </a:prstGeom>
        </p:spPr>
      </p:pic>
      <p:pic>
        <p:nvPicPr>
          <p:cNvPr id="8" name="Picture 7"/>
          <p:cNvPicPr>
            <a:picLocks noChangeAspect="1"/>
          </p:cNvPicPr>
          <p:nvPr/>
        </p:nvPicPr>
        <p:blipFill>
          <a:blip r:embed="rId4"/>
          <a:stretch>
            <a:fillRect/>
          </a:stretch>
        </p:blipFill>
        <p:spPr>
          <a:xfrm>
            <a:off x="6384700" y="518698"/>
            <a:ext cx="5682593" cy="2645345"/>
          </a:xfrm>
          <a:prstGeom prst="rect">
            <a:avLst/>
          </a:prstGeom>
        </p:spPr>
      </p:pic>
      <p:pic>
        <p:nvPicPr>
          <p:cNvPr id="9" name="Picture 8"/>
          <p:cNvPicPr>
            <a:picLocks noChangeAspect="1"/>
          </p:cNvPicPr>
          <p:nvPr/>
        </p:nvPicPr>
        <p:blipFill>
          <a:blip r:embed="rId5"/>
          <a:stretch>
            <a:fillRect/>
          </a:stretch>
        </p:blipFill>
        <p:spPr>
          <a:xfrm>
            <a:off x="6384699" y="3511405"/>
            <a:ext cx="5706175" cy="2760606"/>
          </a:xfrm>
          <a:prstGeom prst="rect">
            <a:avLst/>
          </a:prstGeom>
        </p:spPr>
      </p:pic>
    </p:spTree>
    <p:extLst>
      <p:ext uri="{BB962C8B-B14F-4D97-AF65-F5344CB8AC3E}">
        <p14:creationId xmlns:p14="http://schemas.microsoft.com/office/powerpoint/2010/main" val="3929131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C2F3806-CBAB-4DAB-A79C-AE73A190F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295" y="506690"/>
            <a:ext cx="5661939" cy="5225880"/>
          </a:xfrm>
          <a:prstGeom prst="rect">
            <a:avLst/>
          </a:prstGeom>
        </p:spPr>
      </p:pic>
      <p:pic>
        <p:nvPicPr>
          <p:cNvPr id="5" name="Google Shape;283;p46" descr="Fig">
            <a:extLst>
              <a:ext uri="{FF2B5EF4-FFF2-40B4-BE49-F238E27FC236}">
                <a16:creationId xmlns:a16="http://schemas.microsoft.com/office/drawing/2014/main" xmlns="" id="{F1A31E23-AC12-4C30-A072-61AC0F2993B3}"/>
              </a:ext>
            </a:extLst>
          </p:cNvPr>
          <p:cNvPicPr preferRelativeResize="0"/>
          <p:nvPr/>
        </p:nvPicPr>
        <p:blipFill rotWithShape="1">
          <a:blip r:embed="rId3">
            <a:alphaModFix/>
          </a:blip>
          <a:srcRect/>
          <a:stretch/>
        </p:blipFill>
        <p:spPr>
          <a:xfrm>
            <a:off x="352101" y="506690"/>
            <a:ext cx="5969186" cy="2249817"/>
          </a:xfrm>
          <a:prstGeom prst="rect">
            <a:avLst/>
          </a:prstGeom>
          <a:noFill/>
          <a:ln>
            <a:noFill/>
          </a:ln>
        </p:spPr>
      </p:pic>
      <p:pic>
        <p:nvPicPr>
          <p:cNvPr id="7" name="Picture 6">
            <a:extLst>
              <a:ext uri="{FF2B5EF4-FFF2-40B4-BE49-F238E27FC236}">
                <a16:creationId xmlns:a16="http://schemas.microsoft.com/office/drawing/2014/main" xmlns="" id="{31EC6A6A-2C0D-4E21-A785-9861EBE1C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91" y="2947811"/>
            <a:ext cx="6069495" cy="3754895"/>
          </a:xfrm>
          <a:prstGeom prst="rect">
            <a:avLst/>
          </a:prstGeom>
        </p:spPr>
      </p:pic>
    </p:spTree>
    <p:extLst>
      <p:ext uri="{BB962C8B-B14F-4D97-AF65-F5344CB8AC3E}">
        <p14:creationId xmlns:p14="http://schemas.microsoft.com/office/powerpoint/2010/main" val="3278261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4"/>
          <p:cNvSpPr txBox="1"/>
          <p:nvPr/>
        </p:nvSpPr>
        <p:spPr>
          <a:xfrm>
            <a:off x="0" y="30433"/>
            <a:ext cx="5678662" cy="673097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Local bus</a:t>
            </a:r>
            <a:r>
              <a:rPr lang="en-US" sz="2000">
                <a:solidFill>
                  <a:schemeClr val="dk1"/>
                </a:solidFill>
                <a:latin typeface="Calibri"/>
                <a:ea typeface="Calibri"/>
                <a:cs typeface="Calibri"/>
                <a:sym typeface="Calibri"/>
              </a:rPr>
              <a:t> is a </a:t>
            </a:r>
            <a:r>
              <a:rPr lang="en-US" sz="2000" b="1">
                <a:solidFill>
                  <a:schemeClr val="dk1"/>
                </a:solidFill>
                <a:latin typeface="Calibri"/>
                <a:ea typeface="Calibri"/>
                <a:cs typeface="Calibri"/>
                <a:sym typeface="Calibri"/>
              </a:rPr>
              <a:t>computer bus</a:t>
            </a:r>
            <a:r>
              <a:rPr lang="en-US" sz="2000">
                <a:solidFill>
                  <a:schemeClr val="dk1"/>
                </a:solidFill>
                <a:latin typeface="Calibri"/>
                <a:ea typeface="Calibri"/>
                <a:cs typeface="Calibri"/>
                <a:sym typeface="Calibri"/>
              </a:rPr>
              <a:t> that connects </a:t>
            </a:r>
            <a:r>
              <a:rPr lang="en-US" sz="2000" b="1">
                <a:solidFill>
                  <a:schemeClr val="dk1"/>
                </a:solidFill>
                <a:latin typeface="Calibri"/>
                <a:ea typeface="Calibri"/>
                <a:cs typeface="Calibri"/>
                <a:sym typeface="Calibri"/>
              </a:rPr>
              <a:t>CPU </a:t>
            </a:r>
            <a:r>
              <a:rPr lang="en-US" sz="2000">
                <a:solidFill>
                  <a:schemeClr val="dk1"/>
                </a:solidFill>
                <a:latin typeface="Calibri"/>
                <a:ea typeface="Calibri"/>
                <a:cs typeface="Calibri"/>
                <a:sym typeface="Calibri"/>
              </a:rPr>
              <a:t>directly to one or more slots. The significance of direct connection to the </a:t>
            </a:r>
            <a:r>
              <a:rPr lang="en-US" sz="2000" b="1">
                <a:solidFill>
                  <a:schemeClr val="dk1"/>
                </a:solidFill>
                <a:latin typeface="Calibri"/>
                <a:ea typeface="Calibri"/>
                <a:cs typeface="Calibri"/>
                <a:sym typeface="Calibri"/>
              </a:rPr>
              <a:t>CPU</a:t>
            </a:r>
            <a:r>
              <a:rPr lang="en-US" sz="2000">
                <a:solidFill>
                  <a:schemeClr val="dk1"/>
                </a:solidFill>
                <a:latin typeface="Calibri"/>
                <a:ea typeface="Calibri"/>
                <a:cs typeface="Calibri"/>
                <a:sym typeface="Calibri"/>
              </a:rPr>
              <a:t> is avoiding the bottleneck created by the expansion </a:t>
            </a:r>
            <a:r>
              <a:rPr lang="en-US" sz="2000" b="1">
                <a:solidFill>
                  <a:schemeClr val="dk1"/>
                </a:solidFill>
                <a:latin typeface="Calibri"/>
                <a:ea typeface="Calibri"/>
                <a:cs typeface="Calibri"/>
                <a:sym typeface="Calibri"/>
              </a:rPr>
              <a:t>bus</a:t>
            </a:r>
            <a:r>
              <a:rPr lang="en-US" sz="2000">
                <a:solidFill>
                  <a:schemeClr val="dk1"/>
                </a:solidFill>
                <a:latin typeface="Calibri"/>
                <a:ea typeface="Calibri"/>
                <a:cs typeface="Calibri"/>
                <a:sym typeface="Calibri"/>
              </a:rPr>
              <a:t>, thus providing fast throughput.</a:t>
            </a:r>
            <a:endParaRPr sz="2000" b="1">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Expansion Bus Types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These are some of the common expansion bus types that have been used in computers: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ISA</a:t>
            </a:r>
            <a:r>
              <a:rPr lang="en-US" sz="2000">
                <a:solidFill>
                  <a:schemeClr val="dk1"/>
                </a:solidFill>
                <a:latin typeface="Calibri"/>
                <a:ea typeface="Calibri"/>
                <a:cs typeface="Calibri"/>
                <a:sym typeface="Calibri"/>
              </a:rPr>
              <a:t> - Industry Standard Architecture</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EISA</a:t>
            </a:r>
            <a:r>
              <a:rPr lang="en-US" sz="2000">
                <a:solidFill>
                  <a:schemeClr val="dk1"/>
                </a:solidFill>
                <a:latin typeface="Calibri"/>
                <a:ea typeface="Calibri"/>
                <a:cs typeface="Calibri"/>
                <a:sym typeface="Calibri"/>
              </a:rPr>
              <a:t> - Extended Industry Standard Architecture</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MCA</a:t>
            </a:r>
            <a:r>
              <a:rPr lang="en-US" sz="2000">
                <a:solidFill>
                  <a:schemeClr val="dk1"/>
                </a:solidFill>
                <a:latin typeface="Calibri"/>
                <a:ea typeface="Calibri"/>
                <a:cs typeface="Calibri"/>
                <a:sym typeface="Calibri"/>
              </a:rPr>
              <a:t> - Micro Channel Architecture</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VESA</a:t>
            </a:r>
            <a:r>
              <a:rPr lang="en-US" sz="2000">
                <a:solidFill>
                  <a:schemeClr val="dk1"/>
                </a:solidFill>
                <a:latin typeface="Calibri"/>
                <a:ea typeface="Calibri"/>
                <a:cs typeface="Calibri"/>
                <a:sym typeface="Calibri"/>
              </a:rPr>
              <a:t> - Video Electronics Standards Association</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PCI</a:t>
            </a:r>
            <a:r>
              <a:rPr lang="en-US" sz="2000">
                <a:solidFill>
                  <a:schemeClr val="dk1"/>
                </a:solidFill>
                <a:latin typeface="Calibri"/>
                <a:ea typeface="Calibri"/>
                <a:cs typeface="Calibri"/>
                <a:sym typeface="Calibri"/>
              </a:rPr>
              <a:t> - Peripheral Component Interconnect</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PCI Express (PCI-X)</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PCMCIA</a:t>
            </a:r>
            <a:r>
              <a:rPr lang="en-US" sz="2000">
                <a:solidFill>
                  <a:schemeClr val="dk1"/>
                </a:solidFill>
                <a:latin typeface="Calibri"/>
                <a:ea typeface="Calibri"/>
                <a:cs typeface="Calibri"/>
                <a:sym typeface="Calibri"/>
              </a:rPr>
              <a:t> - Personal Computer Memory Card Industry Association (Also called PC bus)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AGP</a:t>
            </a:r>
            <a:r>
              <a:rPr lang="en-US" sz="2000">
                <a:solidFill>
                  <a:schemeClr val="dk1"/>
                </a:solidFill>
                <a:latin typeface="Calibri"/>
                <a:ea typeface="Calibri"/>
                <a:cs typeface="Calibri"/>
                <a:sym typeface="Calibri"/>
              </a:rPr>
              <a:t> - Accelerated Graphics Port</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SCSI</a:t>
            </a:r>
            <a:r>
              <a:rPr lang="en-US" sz="2000">
                <a:solidFill>
                  <a:schemeClr val="dk1"/>
                </a:solidFill>
                <a:latin typeface="Calibri"/>
                <a:ea typeface="Calibri"/>
                <a:cs typeface="Calibri"/>
                <a:sym typeface="Calibri"/>
              </a:rPr>
              <a:t> - Small Computer Systems Interface</a:t>
            </a:r>
            <a:endParaRPr/>
          </a:p>
        </p:txBody>
      </p:sp>
      <p:pic>
        <p:nvPicPr>
          <p:cNvPr id="430" name="Google Shape;430;p64"/>
          <p:cNvPicPr preferRelativeResize="0">
            <a:picLocks noGrp="1"/>
          </p:cNvPicPr>
          <p:nvPr>
            <p:ph type="body" idx="1"/>
          </p:nvPr>
        </p:nvPicPr>
        <p:blipFill rotWithShape="1">
          <a:blip r:embed="rId3">
            <a:alphaModFix/>
          </a:blip>
          <a:srcRect/>
          <a:stretch/>
        </p:blipFill>
        <p:spPr>
          <a:xfrm>
            <a:off x="5678662" y="30433"/>
            <a:ext cx="6131264" cy="3477295"/>
          </a:xfrm>
          <a:prstGeom prst="rect">
            <a:avLst/>
          </a:prstGeom>
          <a:noFill/>
          <a:ln>
            <a:noFill/>
          </a:ln>
        </p:spPr>
      </p:pic>
      <p:pic>
        <p:nvPicPr>
          <p:cNvPr id="431" name="Google Shape;431;p64"/>
          <p:cNvPicPr preferRelativeResize="0"/>
          <p:nvPr/>
        </p:nvPicPr>
        <p:blipFill rotWithShape="1">
          <a:blip r:embed="rId4">
            <a:alphaModFix/>
          </a:blip>
          <a:srcRect/>
          <a:stretch/>
        </p:blipFill>
        <p:spPr>
          <a:xfrm>
            <a:off x="5678662" y="3695424"/>
            <a:ext cx="6131264" cy="3163527"/>
          </a:xfrm>
          <a:prstGeom prst="rect">
            <a:avLst/>
          </a:prstGeom>
          <a:noFill/>
          <a:ln>
            <a:noFill/>
          </a:ln>
        </p:spPr>
      </p:pic>
    </p:spTree>
    <p:extLst>
      <p:ext uri="{BB962C8B-B14F-4D97-AF65-F5344CB8AC3E}">
        <p14:creationId xmlns:p14="http://schemas.microsoft.com/office/powerpoint/2010/main" val="656043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1" name="Google Shape;181;p31"/>
          <p:cNvPicPr preferRelativeResize="0"/>
          <p:nvPr/>
        </p:nvPicPr>
        <p:blipFill rotWithShape="1">
          <a:blip r:embed="rId4">
            <a:alphaModFix/>
          </a:blip>
          <a:srcRect/>
          <a:stretch/>
        </p:blipFill>
        <p:spPr>
          <a:xfrm>
            <a:off x="1036422" y="614461"/>
            <a:ext cx="3435215" cy="2531327"/>
          </a:xfrm>
          <a:prstGeom prst="rect">
            <a:avLst/>
          </a:prstGeom>
          <a:noFill/>
          <a:ln>
            <a:noFill/>
          </a:ln>
        </p:spPr>
      </p:pic>
      <p:pic>
        <p:nvPicPr>
          <p:cNvPr id="3" name="Picture 2">
            <a:extLst>
              <a:ext uri="{FF2B5EF4-FFF2-40B4-BE49-F238E27FC236}">
                <a16:creationId xmlns:a16="http://schemas.microsoft.com/office/drawing/2014/main" xmlns="" id="{61CCA9D1-BA22-4047-9F2D-7790D257CCCF}"/>
              </a:ext>
            </a:extLst>
          </p:cNvPr>
          <p:cNvPicPr>
            <a:picLocks noChangeAspect="1"/>
          </p:cNvPicPr>
          <p:nvPr/>
        </p:nvPicPr>
        <p:blipFill>
          <a:blip r:embed="rId5"/>
          <a:stretch>
            <a:fillRect/>
          </a:stretch>
        </p:blipFill>
        <p:spPr>
          <a:xfrm>
            <a:off x="4917688" y="12303"/>
            <a:ext cx="7026148" cy="5997064"/>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221657693"/>
              </p:ext>
            </p:extLst>
          </p:nvPr>
        </p:nvGraphicFramePr>
        <p:xfrm>
          <a:off x="122661" y="4265100"/>
          <a:ext cx="6048375" cy="2447925"/>
        </p:xfrm>
        <a:graphic>
          <a:graphicData uri="http://schemas.openxmlformats.org/presentationml/2006/ole">
            <mc:AlternateContent xmlns:mc="http://schemas.openxmlformats.org/markup-compatibility/2006">
              <mc:Choice xmlns:v="urn:schemas-microsoft-com:vml" Requires="v">
                <p:oleObj spid="_x0000_s2067" name="Bitmap Image" r:id="rId6" imgW="6047619" imgH="2448267" progId="Paint.Picture">
                  <p:embed/>
                </p:oleObj>
              </mc:Choice>
              <mc:Fallback>
                <p:oleObj name="Bitmap Image" r:id="rId6" imgW="6047619" imgH="2448267"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661" y="4265100"/>
                        <a:ext cx="60483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9207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7" name="Google Shape;180;p31">
            <a:extLst>
              <a:ext uri="{FF2B5EF4-FFF2-40B4-BE49-F238E27FC236}">
                <a16:creationId xmlns:a16="http://schemas.microsoft.com/office/drawing/2014/main" xmlns="" id="{35C014CF-67D6-40A0-9A03-CDAE09A6011F}"/>
              </a:ext>
            </a:extLst>
          </p:cNvPr>
          <p:cNvSpPr txBox="1">
            <a:spLocks/>
          </p:cNvSpPr>
          <p:nvPr/>
        </p:nvSpPr>
        <p:spPr>
          <a:xfrm>
            <a:off x="312036" y="136921"/>
            <a:ext cx="9656214" cy="1188601"/>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pPr>
            <a:r>
              <a:rPr lang="en-US" sz="2800" dirty="0"/>
              <a:t>Representing computer </a:t>
            </a:r>
            <a:r>
              <a:rPr lang="en-US" sz="2800" dirty="0" smtClean="0"/>
              <a:t>Architecture:</a:t>
            </a:r>
            <a:endParaRPr lang="en-US" sz="2800" dirty="0"/>
          </a:p>
          <a:p>
            <a:pPr>
              <a:spcBef>
                <a:spcPts val="0"/>
              </a:spcBef>
              <a:buClr>
                <a:schemeClr val="dk1"/>
              </a:buClr>
              <a:buSzPct val="100000"/>
              <a:buFont typeface="Calibri"/>
              <a:buNone/>
            </a:pPr>
            <a:r>
              <a:rPr lang="en-US" sz="2800" dirty="0" smtClean="0"/>
              <a:t>schematic </a:t>
            </a:r>
            <a:r>
              <a:rPr lang="en-US" sz="2800" dirty="0"/>
              <a:t>diagram: </a:t>
            </a:r>
            <a:r>
              <a:rPr lang="en-US" sz="2800" dirty="0">
                <a:solidFill>
                  <a:srgbClr val="FF0000"/>
                </a:solidFill>
              </a:rPr>
              <a:t>easy to explain interconnection and operation</a:t>
            </a:r>
          </a:p>
        </p:txBody>
      </p:sp>
      <p:sp>
        <p:nvSpPr>
          <p:cNvPr id="2" name="Rectangle 2"/>
          <p:cNvSpPr>
            <a:spLocks noChangeArrowheads="1"/>
          </p:cNvSpPr>
          <p:nvPr/>
        </p:nvSpPr>
        <p:spPr bwMode="auto">
          <a:xfrm>
            <a:off x="156117" y="964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00681120"/>
              </p:ext>
            </p:extLst>
          </p:nvPr>
        </p:nvGraphicFramePr>
        <p:xfrm>
          <a:off x="203742" y="2525507"/>
          <a:ext cx="6048375" cy="2447925"/>
        </p:xfrm>
        <a:graphic>
          <a:graphicData uri="http://schemas.openxmlformats.org/presentationml/2006/ole">
            <mc:AlternateContent xmlns:mc="http://schemas.openxmlformats.org/markup-compatibility/2006">
              <mc:Choice xmlns:v="urn:schemas-microsoft-com:vml" Requires="v">
                <p:oleObj spid="_x0000_s1071" name="Bitmap Image" r:id="rId4" imgW="6047619" imgH="2448267" progId="Paint.Picture">
                  <p:embed/>
                </p:oleObj>
              </mc:Choice>
              <mc:Fallback>
                <p:oleObj name="Bitmap Image" r:id="rId4" imgW="6047619" imgH="244826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742" y="2525507"/>
                        <a:ext cx="60483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2103" y="1189036"/>
            <a:ext cx="5889897" cy="5668964"/>
          </a:xfrm>
          <a:prstGeom prst="rect">
            <a:avLst/>
          </a:prstGeom>
        </p:spPr>
      </p:pic>
    </p:spTree>
    <p:extLst>
      <p:ext uri="{BB962C8B-B14F-4D97-AF65-F5344CB8AC3E}">
        <p14:creationId xmlns:p14="http://schemas.microsoft.com/office/powerpoint/2010/main" val="226317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11C63C-8825-47DC-BD50-80EDEDF50EA7}"/>
              </a:ext>
            </a:extLst>
          </p:cNvPr>
          <p:cNvSpPr>
            <a:spLocks noGrp="1"/>
          </p:cNvSpPr>
          <p:nvPr>
            <p:ph type="title"/>
          </p:nvPr>
        </p:nvSpPr>
        <p:spPr>
          <a:xfrm>
            <a:off x="424068" y="220160"/>
            <a:ext cx="11502887" cy="774562"/>
          </a:xfrm>
        </p:spPr>
        <p:txBody>
          <a:bodyPr>
            <a:normAutofit/>
          </a:bodyPr>
          <a:lstStyle/>
          <a:p>
            <a:r>
              <a:rPr lang="en-US" dirty="0"/>
              <a:t>Technology of main functional </a:t>
            </a:r>
            <a:r>
              <a:rPr lang="en-US" dirty="0" smtClean="0"/>
              <a:t>unit: </a:t>
            </a:r>
            <a:endParaRPr lang="en-US" b="1" dirty="0">
              <a:solidFill>
                <a:schemeClr val="accent5"/>
              </a:solidFill>
            </a:endParaRPr>
          </a:p>
        </p:txBody>
      </p:sp>
      <p:sp>
        <p:nvSpPr>
          <p:cNvPr id="3" name="Content Placeholder 2">
            <a:extLst>
              <a:ext uri="{FF2B5EF4-FFF2-40B4-BE49-F238E27FC236}">
                <a16:creationId xmlns:a16="http://schemas.microsoft.com/office/drawing/2014/main" xmlns="" id="{4D11A96C-3795-4C7E-8953-AAEF2107C47A}"/>
              </a:ext>
            </a:extLst>
          </p:cNvPr>
          <p:cNvSpPr>
            <a:spLocks noGrp="1"/>
          </p:cNvSpPr>
          <p:nvPr>
            <p:ph idx="1"/>
          </p:nvPr>
        </p:nvSpPr>
        <p:spPr>
          <a:xfrm>
            <a:off x="424070" y="1139688"/>
            <a:ext cx="6623502" cy="5565912"/>
          </a:xfrm>
        </p:spPr>
        <p:txBody>
          <a:bodyPr>
            <a:noAutofit/>
          </a:bodyPr>
          <a:lstStyle/>
          <a:p>
            <a:pPr>
              <a:lnSpc>
                <a:spcPct val="100000"/>
              </a:lnSpc>
            </a:pPr>
            <a:r>
              <a:rPr lang="en-US" dirty="0" smtClean="0">
                <a:solidFill>
                  <a:srgbClr val="7030A0"/>
                </a:solidFill>
              </a:rPr>
              <a:t>Semiconductor Technology</a:t>
            </a:r>
            <a:endParaRPr lang="en-US" i="1" dirty="0">
              <a:solidFill>
                <a:srgbClr val="7030A0"/>
              </a:solidFill>
            </a:endParaRPr>
          </a:p>
          <a:p>
            <a:pPr>
              <a:lnSpc>
                <a:spcPct val="100000"/>
              </a:lnSpc>
            </a:pPr>
            <a:r>
              <a:rPr lang="en-US" dirty="0" smtClean="0">
                <a:solidFill>
                  <a:srgbClr val="7030A0"/>
                </a:solidFill>
              </a:rPr>
              <a:t>Transistor </a:t>
            </a:r>
            <a:r>
              <a:rPr lang="en-US" dirty="0">
                <a:solidFill>
                  <a:srgbClr val="7030A0"/>
                </a:solidFill>
              </a:rPr>
              <a:t>as basic </a:t>
            </a:r>
            <a:r>
              <a:rPr lang="en-US" dirty="0" smtClean="0">
                <a:solidFill>
                  <a:srgbClr val="7030A0"/>
                </a:solidFill>
              </a:rPr>
              <a:t>element </a:t>
            </a:r>
            <a:r>
              <a:rPr lang="en-US" dirty="0">
                <a:solidFill>
                  <a:srgbClr val="7030A0"/>
                </a:solidFill>
              </a:rPr>
              <a:t>in CPU </a:t>
            </a:r>
            <a:r>
              <a:rPr lang="en-US" dirty="0" smtClean="0">
                <a:solidFill>
                  <a:srgbClr val="7030A0"/>
                </a:solidFill>
              </a:rPr>
              <a:t>Design</a:t>
            </a:r>
          </a:p>
          <a:p>
            <a:pPr>
              <a:lnSpc>
                <a:spcPct val="100000"/>
              </a:lnSpc>
            </a:pPr>
            <a:r>
              <a:rPr lang="en-US" dirty="0">
                <a:solidFill>
                  <a:srgbClr val="7030A0"/>
                </a:solidFill>
              </a:rPr>
              <a:t>Signal level: 2 levels (On-OFF</a:t>
            </a:r>
            <a:r>
              <a:rPr lang="en-US" dirty="0" smtClean="0">
                <a:solidFill>
                  <a:srgbClr val="7030A0"/>
                </a:solidFill>
              </a:rPr>
              <a:t>)</a:t>
            </a:r>
          </a:p>
          <a:p>
            <a:pPr>
              <a:lnSpc>
                <a:spcPct val="100000"/>
              </a:lnSpc>
            </a:pPr>
            <a:r>
              <a:rPr lang="en-US" dirty="0">
                <a:solidFill>
                  <a:srgbClr val="7030A0"/>
                </a:solidFill>
              </a:rPr>
              <a:t>High – Low (Binary- Digital)</a:t>
            </a:r>
          </a:p>
          <a:p>
            <a:pPr>
              <a:lnSpc>
                <a:spcPct val="100000"/>
              </a:lnSpc>
            </a:pPr>
            <a:r>
              <a:rPr lang="en-US" dirty="0">
                <a:solidFill>
                  <a:srgbClr val="7030A0"/>
                </a:solidFill>
              </a:rPr>
              <a:t>Arithmetic </a:t>
            </a:r>
            <a:r>
              <a:rPr lang="en-US" dirty="0" smtClean="0">
                <a:solidFill>
                  <a:srgbClr val="7030A0"/>
                </a:solidFill>
              </a:rPr>
              <a:t>Operations in Binary</a:t>
            </a:r>
          </a:p>
          <a:p>
            <a:pPr>
              <a:lnSpc>
                <a:spcPct val="100000"/>
              </a:lnSpc>
            </a:pPr>
            <a:r>
              <a:rPr lang="en-US" dirty="0">
                <a:solidFill>
                  <a:srgbClr val="7030A0"/>
                </a:solidFill>
              </a:rPr>
              <a:t>Data </a:t>
            </a:r>
            <a:r>
              <a:rPr lang="en-US" dirty="0" smtClean="0">
                <a:solidFill>
                  <a:srgbClr val="7030A0"/>
                </a:solidFill>
              </a:rPr>
              <a:t>Representation in Binary</a:t>
            </a:r>
          </a:p>
          <a:p>
            <a:pPr>
              <a:lnSpc>
                <a:spcPct val="100000"/>
              </a:lnSpc>
            </a:pPr>
            <a:r>
              <a:rPr lang="en-US" dirty="0">
                <a:solidFill>
                  <a:srgbClr val="7030A0"/>
                </a:solidFill>
              </a:rPr>
              <a:t>Program </a:t>
            </a:r>
            <a:r>
              <a:rPr lang="en-US" dirty="0" smtClean="0">
                <a:solidFill>
                  <a:srgbClr val="7030A0"/>
                </a:solidFill>
              </a:rPr>
              <a:t>Representation in Binary</a:t>
            </a:r>
          </a:p>
          <a:p>
            <a:pPr>
              <a:lnSpc>
                <a:spcPct val="100000"/>
              </a:lnSpc>
            </a:pPr>
            <a:r>
              <a:rPr lang="en-US" dirty="0" smtClean="0">
                <a:solidFill>
                  <a:srgbClr val="FF0000"/>
                </a:solidFill>
              </a:rPr>
              <a:t>Digital computer</a:t>
            </a:r>
            <a:endParaRPr lang="en-US" sz="3600" dirty="0" smtClean="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229" y="199723"/>
            <a:ext cx="3113523" cy="20719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6487" y="2338830"/>
            <a:ext cx="2910468" cy="21439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0212" y="4955880"/>
            <a:ext cx="3461340" cy="173067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9494" y="2957470"/>
            <a:ext cx="2888884" cy="152533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9494" y="5090278"/>
            <a:ext cx="2968154" cy="1615322"/>
          </a:xfrm>
          <a:prstGeom prst="rect">
            <a:avLst/>
          </a:prstGeom>
        </p:spPr>
      </p:pic>
    </p:spTree>
    <p:extLst>
      <p:ext uri="{BB962C8B-B14F-4D97-AF65-F5344CB8AC3E}">
        <p14:creationId xmlns:p14="http://schemas.microsoft.com/office/powerpoint/2010/main" val="3777114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05" y="173633"/>
            <a:ext cx="7063972" cy="655291"/>
          </a:xfrm>
        </p:spPr>
        <p:txBody>
          <a:bodyPr>
            <a:normAutofit fontScale="90000"/>
          </a:bodyPr>
          <a:lstStyle/>
          <a:p>
            <a:r>
              <a:rPr lang="en-US" sz="3200" dirty="0" smtClean="0"/>
              <a:t>Computer, software, program and Instruction</a:t>
            </a:r>
            <a:endParaRPr lang="en-US" sz="3200" dirty="0"/>
          </a:p>
        </p:txBody>
      </p:sp>
      <p:sp>
        <p:nvSpPr>
          <p:cNvPr id="3" name="Content Placeholder 2"/>
          <p:cNvSpPr>
            <a:spLocks noGrp="1"/>
          </p:cNvSpPr>
          <p:nvPr>
            <p:ph idx="1"/>
          </p:nvPr>
        </p:nvSpPr>
        <p:spPr>
          <a:xfrm>
            <a:off x="206865" y="967525"/>
            <a:ext cx="7082311" cy="5745509"/>
          </a:xfrm>
        </p:spPr>
        <p:txBody>
          <a:bodyPr>
            <a:normAutofit lnSpcReduction="10000"/>
          </a:bodyPr>
          <a:lstStyle/>
          <a:p>
            <a:pPr>
              <a:lnSpc>
                <a:spcPct val="100000"/>
              </a:lnSpc>
            </a:pPr>
            <a:r>
              <a:rPr lang="en-US" sz="2400" dirty="0" smtClean="0"/>
              <a:t>CPU and Hardware is designed to perform a fixed number of very simple and elementary operations (arithmetic/logical/data </a:t>
            </a:r>
            <a:r>
              <a:rPr lang="en-US" sz="2400" dirty="0"/>
              <a:t>transfer </a:t>
            </a:r>
            <a:r>
              <a:rPr lang="en-US" sz="2400" dirty="0" smtClean="0"/>
              <a:t>operation), such as addition of two number, compare two numbers, shift bits left or right, complement etc.</a:t>
            </a:r>
          </a:p>
          <a:p>
            <a:pPr>
              <a:lnSpc>
                <a:spcPct val="100000"/>
              </a:lnSpc>
            </a:pPr>
            <a:r>
              <a:rPr lang="en-US" sz="2400" dirty="0" smtClean="0"/>
              <a:t>To do a particular simple and elementary operation, a </a:t>
            </a:r>
            <a:r>
              <a:rPr lang="en-US" sz="2400" dirty="0" smtClean="0">
                <a:solidFill>
                  <a:srgbClr val="FF0000"/>
                </a:solidFill>
              </a:rPr>
              <a:t>command is formed in binary </a:t>
            </a:r>
            <a:r>
              <a:rPr lang="en-US" sz="2400" dirty="0" smtClean="0"/>
              <a:t>and given to CPU and hardware, called Instruction.  </a:t>
            </a:r>
          </a:p>
          <a:p>
            <a:pPr>
              <a:lnSpc>
                <a:spcPct val="100000"/>
              </a:lnSpc>
            </a:pPr>
            <a:r>
              <a:rPr lang="en-US" sz="2400" dirty="0" smtClean="0"/>
              <a:t>Command/instruction in binary is called Machine code. A machine code specifies operation, data or whereabouts data and where to store result.</a:t>
            </a:r>
          </a:p>
          <a:p>
            <a:pPr>
              <a:lnSpc>
                <a:spcPct val="100000"/>
              </a:lnSpc>
            </a:pPr>
            <a:r>
              <a:rPr lang="en-US" sz="2400" dirty="0"/>
              <a:t>A </a:t>
            </a:r>
            <a:r>
              <a:rPr lang="en-US" sz="2400" b="1" dirty="0"/>
              <a:t>program </a:t>
            </a:r>
            <a:r>
              <a:rPr lang="en-US" sz="2400" dirty="0"/>
              <a:t>is a sequence of instructions </a:t>
            </a:r>
            <a:r>
              <a:rPr lang="en-US" sz="2400" dirty="0" smtClean="0"/>
              <a:t>arranged to solve a mathematical, scientific computation of data processing of different types. </a:t>
            </a:r>
          </a:p>
          <a:p>
            <a:pPr>
              <a:lnSpc>
                <a:spcPct val="100000"/>
              </a:lnSpc>
            </a:pPr>
            <a:r>
              <a:rPr lang="en-US" sz="2400" b="1" dirty="0" smtClean="0"/>
              <a:t>Software</a:t>
            </a:r>
            <a:r>
              <a:rPr lang="en-US" sz="2400" dirty="0" smtClean="0"/>
              <a:t> </a:t>
            </a:r>
            <a:r>
              <a:rPr lang="en-US" sz="2400" dirty="0"/>
              <a:t>is a set of computer </a:t>
            </a:r>
            <a:r>
              <a:rPr lang="en-US" sz="2400" dirty="0" smtClean="0"/>
              <a:t>programs</a:t>
            </a:r>
          </a:p>
        </p:txBody>
      </p:sp>
      <p:pic>
        <p:nvPicPr>
          <p:cNvPr id="4" name="Picture 3">
            <a:extLst>
              <a:ext uri="{FF2B5EF4-FFF2-40B4-BE49-F238E27FC236}">
                <a16:creationId xmlns:a16="http://schemas.microsoft.com/office/drawing/2014/main" xmlns="" id="{61CCA9D1-BA22-4047-9F2D-7790D257CCCF}"/>
              </a:ext>
            </a:extLst>
          </p:cNvPr>
          <p:cNvPicPr>
            <a:picLocks noChangeAspect="1"/>
          </p:cNvPicPr>
          <p:nvPr/>
        </p:nvPicPr>
        <p:blipFill>
          <a:blip r:embed="rId2"/>
          <a:stretch>
            <a:fillRect/>
          </a:stretch>
        </p:blipFill>
        <p:spPr>
          <a:xfrm>
            <a:off x="8263056" y="0"/>
            <a:ext cx="2759858" cy="2355635"/>
          </a:xfrm>
          <a:prstGeom prst="rect">
            <a:avLst/>
          </a:prstGeom>
        </p:spPr>
      </p:pic>
      <p:pic>
        <p:nvPicPr>
          <p:cNvPr id="7" name="Picture 6"/>
          <p:cNvPicPr>
            <a:picLocks noChangeAspect="1"/>
          </p:cNvPicPr>
          <p:nvPr/>
        </p:nvPicPr>
        <p:blipFill>
          <a:blip r:embed="rId3"/>
          <a:stretch>
            <a:fillRect/>
          </a:stretch>
        </p:blipFill>
        <p:spPr>
          <a:xfrm>
            <a:off x="7159083" y="2326215"/>
            <a:ext cx="4480704" cy="4525420"/>
          </a:xfrm>
          <a:prstGeom prst="rect">
            <a:avLst/>
          </a:prstGeom>
        </p:spPr>
      </p:pic>
    </p:spTree>
    <p:extLst>
      <p:ext uri="{BB962C8B-B14F-4D97-AF65-F5344CB8AC3E}">
        <p14:creationId xmlns:p14="http://schemas.microsoft.com/office/powerpoint/2010/main" val="457233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4888</TotalTime>
  <Words>3184</Words>
  <Application>Microsoft Office PowerPoint</Application>
  <PresentationFormat>Widescreen</PresentationFormat>
  <Paragraphs>241</Paragraphs>
  <Slides>56</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2" baseType="lpstr">
      <vt:lpstr>Arial</vt:lpstr>
      <vt:lpstr>Calibri</vt:lpstr>
      <vt:lpstr>Calibri Light</vt:lpstr>
      <vt:lpstr>Times New Roman</vt:lpstr>
      <vt:lpstr>Office Theme</vt:lpstr>
      <vt:lpstr>Bitmap Image</vt:lpstr>
      <vt:lpstr>Spring 2025-CSE332  Computer Organization  and  Architecture</vt:lpstr>
      <vt:lpstr>Textbooks </vt:lpstr>
      <vt:lpstr>Tests and Evaluation </vt:lpstr>
      <vt:lpstr>Students’ Comments: (please read carefully)</vt:lpstr>
      <vt:lpstr>What we will discuss…</vt:lpstr>
      <vt:lpstr>PowerPoint Presentation</vt:lpstr>
      <vt:lpstr>PowerPoint Presentation</vt:lpstr>
      <vt:lpstr>Technology of main functional unit: </vt:lpstr>
      <vt:lpstr>Computer, software, program and Instruction</vt:lpstr>
      <vt:lpstr>Levels of Program code</vt:lpstr>
      <vt:lpstr>PowerPoint Presentation</vt:lpstr>
      <vt:lpstr>Digital Computers</vt:lpstr>
      <vt:lpstr>PowerPoint Presentation</vt:lpstr>
      <vt:lpstr>Representing computer Architecture: Layers of abstraction</vt:lpstr>
      <vt:lpstr>Components of the CPU: brain to coordinates activities </vt:lpstr>
      <vt:lpstr>CPU / Microprocessor  /  Processor</vt:lpstr>
      <vt:lpstr>ENIAC (Electronic Numerical Integrator and Computer)</vt:lpstr>
      <vt:lpstr>EDVAC (Electronic Discrete Variable Automatic Computer)</vt:lpstr>
      <vt:lpstr>PowerPoint Presentation</vt:lpstr>
      <vt:lpstr>PowerPoint Presentation</vt:lpstr>
      <vt:lpstr>PowerPoint Presentation</vt:lpstr>
      <vt:lpstr>PowerPoint Presentation</vt:lpstr>
      <vt:lpstr>PowerPoint Presentation</vt:lpstr>
      <vt:lpstr>Control Unit</vt:lpstr>
      <vt:lpstr>PowerPoint Presentation</vt:lpstr>
      <vt:lpstr>PowerPoint Presentation</vt:lpstr>
      <vt:lpstr>PowerPoint Presentation</vt:lpstr>
      <vt:lpstr>PowerPoint Presentation</vt:lpstr>
      <vt:lpstr>PowerPoint Presentation</vt:lpstr>
      <vt:lpstr>Read operation: Content of a RAM is copied in a Register</vt:lpstr>
      <vt:lpstr>Write operation: Content of a Register is copied to a location of RAM</vt:lpstr>
      <vt:lpstr>How does CPU run a program? How does CPU process a single Instruction?</vt:lpstr>
      <vt:lpstr>How does CPU run a program? How does CPU process a single Instruction?</vt:lpstr>
      <vt:lpstr>How does CPU run a program? How does CPU process a single Instruction?</vt:lpstr>
      <vt:lpstr>PowerPoint Presentation</vt:lpstr>
      <vt:lpstr>PowerPoint Presentation</vt:lpstr>
      <vt:lpstr>Computer Organization &amp; Computer Architecture</vt:lpstr>
      <vt:lpstr>Computer Architecture</vt:lpstr>
      <vt:lpstr>PowerPoint Presentation</vt:lpstr>
      <vt:lpstr>PowerPoint Presentation</vt:lpstr>
      <vt:lpstr>Generation in computer terminology is a change in technology a computer is/was being used. Initially, the generation term was used to distinguish between varying hardware technologies. Nowadays, generation includes both hardware and software, which together make up an entire computer system.</vt:lpstr>
      <vt:lpstr>PowerPoint Presentation</vt:lpstr>
      <vt:lpstr>PowerPoint Presentation</vt:lpstr>
      <vt:lpstr>Analog vs Digital</vt:lpstr>
      <vt:lpstr>An analog computer or analogue computer is a type of computer that uses the continuous variation aspect of physical phenomena such as electrical, mechanical, or hydraulic quantities (analog signals) to model the problem being solved. In contrast, digital computers represent varying quantities symbolically and by discrete values of both time and amplitude (digital signals).  Analog computers were widely used in scientific and industrial applications even after the advent of digital computers, because at the time they were typically much faster, but they started to become obsolete as early as the 1950s and 1960s, although they remained in use in some specific applications, such as aircraft flight simulators, the flight computer in aircraft, and for teaching control systems in universities.</vt:lpstr>
      <vt:lpstr>ENIAC: Two professors at the University of Pennsylvania, John Mauchly and J. Presper Eckert, design and build the Electronic Numerical Integrator and Calculator (ENIAC). The machine is the first "automatic, general-purpose, electronic, decimal, digital computer</vt:lpstr>
      <vt:lpstr>1981: "Acorn," IBM's first personal computer, is released onto the market at a price point of $1,565, according to IBM. Acorn uses the MS-DOS operating system from Windows. Optional features include a display, printer, two diskette drives, extra memory, a game adapter and more.</vt:lpstr>
      <vt:lpstr>ENIAC (Electronic Numerical Integrator and Computer)</vt:lpstr>
      <vt:lpstr>PowerPoint Presentation</vt:lpstr>
      <vt:lpstr>EDVAC (Electronic Discrete Variable Automatic Computer)</vt:lpstr>
      <vt:lpstr>PowerPoint Presentation</vt:lpstr>
      <vt:lpstr>von Neumann Architecture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2021</dc:title>
  <dc:creator>MZI</dc:creator>
  <cp:lastModifiedBy>User</cp:lastModifiedBy>
  <cp:revision>357</cp:revision>
  <dcterms:created xsi:type="dcterms:W3CDTF">2021-09-25T08:48:45Z</dcterms:created>
  <dcterms:modified xsi:type="dcterms:W3CDTF">2025-01-15T17:33:14Z</dcterms:modified>
</cp:coreProperties>
</file>